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390" r:id="rId4"/>
    <p:sldId id="388" r:id="rId5"/>
    <p:sldId id="389" r:id="rId6"/>
    <p:sldId id="387" r:id="rId7"/>
    <p:sldId id="2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4" d="100"/>
          <a:sy n="84" d="100"/>
        </p:scale>
        <p:origin x="45" y="1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3831E-4199-4CB7-9B15-FF88FA27324C}" type="doc">
      <dgm:prSet loTypeId="urn:microsoft.com/office/officeart/2005/8/layout/cycle3" loCatId="cycle" qsTypeId="urn:microsoft.com/office/officeart/2005/8/quickstyle/simple2" qsCatId="simple" csTypeId="urn:microsoft.com/office/officeart/2005/8/colors/accent3_1" csCatId="accent3" phldr="1"/>
      <dgm:spPr/>
      <dgm:t>
        <a:bodyPr/>
        <a:lstStyle/>
        <a:p>
          <a:endParaRPr lang="en-AU"/>
        </a:p>
      </dgm:t>
    </dgm:pt>
    <dgm:pt modelId="{5A216771-E1FB-49EE-BFAD-ACC54264B7F6}">
      <dgm:prSet phldrT="[Text]" custT="1"/>
      <dgm:spPr/>
      <dgm:t>
        <a:bodyPr/>
        <a:lstStyle/>
        <a:p>
          <a:r>
            <a:rPr lang="en-US" sz="1050" b="1" dirty="0"/>
            <a:t>1. Clear goal: W</a:t>
          </a:r>
          <a:r>
            <a:rPr lang="en-US" sz="1050" dirty="0"/>
            <a:t>hat are we trying to achieve by making the change?</a:t>
          </a:r>
          <a:endParaRPr lang="en-AU" sz="1050" dirty="0"/>
        </a:p>
      </dgm:t>
    </dgm:pt>
    <dgm:pt modelId="{19F60042-BED2-4CC0-97DE-615FCD0C5DAB}" type="parTrans" cxnId="{71C6DE71-78E9-4803-AC59-86369085F045}">
      <dgm:prSet/>
      <dgm:spPr/>
      <dgm:t>
        <a:bodyPr/>
        <a:lstStyle/>
        <a:p>
          <a:endParaRPr lang="en-AU"/>
        </a:p>
      </dgm:t>
    </dgm:pt>
    <dgm:pt modelId="{76F6F4DE-6C5C-4FAE-A473-3CE46164B797}" type="sibTrans" cxnId="{71C6DE71-78E9-4803-AC59-86369085F045}">
      <dgm:prSet/>
      <dgm:spPr/>
      <dgm:t>
        <a:bodyPr/>
        <a:lstStyle/>
        <a:p>
          <a:endParaRPr lang="en-AU"/>
        </a:p>
      </dgm:t>
    </dgm:pt>
    <dgm:pt modelId="{84FF0766-7BEB-41FA-A758-BCA50555E898}">
      <dgm:prSet phldrT="[Text]" custT="1"/>
      <dgm:spPr/>
      <dgm:t>
        <a:bodyPr/>
        <a:lstStyle/>
        <a:p>
          <a:r>
            <a:rPr lang="en-US" sz="1050" b="1" dirty="0"/>
            <a:t>2. SWTA with pre data collection</a:t>
          </a:r>
          <a:r>
            <a:rPr lang="en-US" sz="1050" dirty="0"/>
            <a:t>: </a:t>
          </a:r>
          <a:r>
            <a:rPr lang="en-US" sz="1050" b="0" dirty="0"/>
            <a:t>How do things work now?: S</a:t>
          </a:r>
          <a:r>
            <a:rPr lang="en-US" sz="1050" dirty="0"/>
            <a:t>ubjective and objective perspectives</a:t>
          </a:r>
          <a:endParaRPr lang="en-AU" sz="1050" dirty="0"/>
        </a:p>
      </dgm:t>
    </dgm:pt>
    <dgm:pt modelId="{078BC2D8-D12D-40CB-81F8-FB9A57823E50}" type="parTrans" cxnId="{28B29D48-176F-4A56-80ED-725CB0558DF0}">
      <dgm:prSet/>
      <dgm:spPr/>
      <dgm:t>
        <a:bodyPr/>
        <a:lstStyle/>
        <a:p>
          <a:endParaRPr lang="en-AU"/>
        </a:p>
      </dgm:t>
    </dgm:pt>
    <dgm:pt modelId="{C6A0D021-2147-40DD-A789-F7C1578A889E}" type="sibTrans" cxnId="{28B29D48-176F-4A56-80ED-725CB0558DF0}">
      <dgm:prSet/>
      <dgm:spPr/>
      <dgm:t>
        <a:bodyPr/>
        <a:lstStyle/>
        <a:p>
          <a:endParaRPr lang="en-AU"/>
        </a:p>
      </dgm:t>
    </dgm:pt>
    <dgm:pt modelId="{09958D9D-3F48-46FB-9E72-0FFB7A4046A4}">
      <dgm:prSet phldrT="[Text]" custT="1"/>
      <dgm:spPr/>
      <dgm:t>
        <a:bodyPr/>
        <a:lstStyle/>
        <a:p>
          <a:r>
            <a:rPr lang="en-US" sz="1050" b="1" dirty="0"/>
            <a:t>3. Build ‘will’: make the case for change: </a:t>
          </a:r>
          <a:r>
            <a:rPr lang="en-US" sz="1050" b="0" dirty="0"/>
            <a:t>stories for hearts and facts for heads. Agree the definition of success</a:t>
          </a:r>
          <a:endParaRPr lang="en-AU" sz="1050" b="0" dirty="0"/>
        </a:p>
      </dgm:t>
    </dgm:pt>
    <dgm:pt modelId="{A4219AFE-F82E-4FDE-8BF4-EF8767F5C310}" type="parTrans" cxnId="{69FCCE3B-E8CF-477B-B6F8-72AF283076E3}">
      <dgm:prSet/>
      <dgm:spPr/>
      <dgm:t>
        <a:bodyPr/>
        <a:lstStyle/>
        <a:p>
          <a:endParaRPr lang="en-AU"/>
        </a:p>
      </dgm:t>
    </dgm:pt>
    <dgm:pt modelId="{E6E973CC-D182-4499-9AFC-66ACA012AFEA}" type="sibTrans" cxnId="{69FCCE3B-E8CF-477B-B6F8-72AF283076E3}">
      <dgm:prSet/>
      <dgm:spPr/>
      <dgm:t>
        <a:bodyPr/>
        <a:lstStyle/>
        <a:p>
          <a:endParaRPr lang="en-AU"/>
        </a:p>
      </dgm:t>
    </dgm:pt>
    <dgm:pt modelId="{2F4B0942-AC07-47EB-965A-0EA5FC629AE0}">
      <dgm:prSet phldrT="[Text]" custT="1"/>
      <dgm:spPr/>
      <dgm:t>
        <a:bodyPr/>
        <a:lstStyle/>
        <a:p>
          <a:r>
            <a:rPr lang="en-US" sz="1050" b="1" dirty="0"/>
            <a:t>4. Decide the three big changes </a:t>
          </a:r>
          <a:r>
            <a:rPr lang="en-US" sz="1050" dirty="0"/>
            <a:t>that must be taken to achieve the goal  and the steps within each</a:t>
          </a:r>
          <a:endParaRPr lang="en-AU" sz="1050" dirty="0"/>
        </a:p>
      </dgm:t>
    </dgm:pt>
    <dgm:pt modelId="{8FD1F894-AB90-41F1-89B6-3F7894B886EF}" type="parTrans" cxnId="{8C7DE901-BF87-4C61-A901-9517AD52A93F}">
      <dgm:prSet/>
      <dgm:spPr/>
      <dgm:t>
        <a:bodyPr/>
        <a:lstStyle/>
        <a:p>
          <a:endParaRPr lang="en-AU"/>
        </a:p>
      </dgm:t>
    </dgm:pt>
    <dgm:pt modelId="{776FD6A6-5DA8-4E8D-BAEF-4FBDEC5BCCC3}" type="sibTrans" cxnId="{8C7DE901-BF87-4C61-A901-9517AD52A93F}">
      <dgm:prSet/>
      <dgm:spPr/>
      <dgm:t>
        <a:bodyPr/>
        <a:lstStyle/>
        <a:p>
          <a:endParaRPr lang="en-AU"/>
        </a:p>
      </dgm:t>
    </dgm:pt>
    <dgm:pt modelId="{9786AE96-8A58-4735-8CAB-EA5B81542169}">
      <dgm:prSet phldrT="[Text]" custT="1"/>
      <dgm:spPr/>
      <dgm:t>
        <a:bodyPr/>
        <a:lstStyle/>
        <a:p>
          <a:r>
            <a:rPr lang="en-US" sz="1050" b="1" dirty="0"/>
            <a:t>5.  Build and implement ‘skill’: </a:t>
          </a:r>
          <a:r>
            <a:rPr lang="en-US" sz="1050" b="0" dirty="0"/>
            <a:t>plan and implement</a:t>
          </a:r>
          <a:r>
            <a:rPr lang="en-US" sz="1050" b="1" dirty="0"/>
            <a:t> </a:t>
          </a:r>
          <a:r>
            <a:rPr lang="en-US" sz="1050" dirty="0"/>
            <a:t>the changes in a pilot, using DKRS and MMAAP</a:t>
          </a:r>
          <a:endParaRPr lang="en-AU" sz="1050" dirty="0"/>
        </a:p>
      </dgm:t>
    </dgm:pt>
    <dgm:pt modelId="{A105CAC6-8931-40D6-AB54-3232124529C0}" type="parTrans" cxnId="{9A24236F-5C71-4431-B988-7109833B6D41}">
      <dgm:prSet/>
      <dgm:spPr/>
      <dgm:t>
        <a:bodyPr/>
        <a:lstStyle/>
        <a:p>
          <a:endParaRPr lang="en-AU"/>
        </a:p>
      </dgm:t>
    </dgm:pt>
    <dgm:pt modelId="{162ECBD9-AE4B-4583-9F40-FCED0EEF17B1}" type="sibTrans" cxnId="{9A24236F-5C71-4431-B988-7109833B6D41}">
      <dgm:prSet/>
      <dgm:spPr/>
      <dgm:t>
        <a:bodyPr/>
        <a:lstStyle/>
        <a:p>
          <a:endParaRPr lang="en-AU"/>
        </a:p>
      </dgm:t>
    </dgm:pt>
    <dgm:pt modelId="{56015B96-9C87-4E6F-92B0-3BF8BB87F407}">
      <dgm:prSet custT="1"/>
      <dgm:spPr/>
      <dgm:t>
        <a:bodyPr/>
        <a:lstStyle/>
        <a:p>
          <a:pPr algn="ctr"/>
          <a:r>
            <a:rPr lang="en-US" sz="1050" b="1" dirty="0"/>
            <a:t>6. Inter and post pilot data collection</a:t>
          </a:r>
          <a:r>
            <a:rPr lang="en-US" sz="1050" dirty="0"/>
            <a:t>: How do things work after we’ve made the changes? Do the subjective and objective data show  we achieved our goal? </a:t>
          </a:r>
        </a:p>
      </dgm:t>
    </dgm:pt>
    <dgm:pt modelId="{0538C5E4-EED4-4F27-989D-6CCFF0D9E0BE}" type="parTrans" cxnId="{DAF9D011-9546-4CA2-A748-11BB798414E1}">
      <dgm:prSet/>
      <dgm:spPr/>
      <dgm:t>
        <a:bodyPr/>
        <a:lstStyle/>
        <a:p>
          <a:endParaRPr lang="en-AU"/>
        </a:p>
      </dgm:t>
    </dgm:pt>
    <dgm:pt modelId="{4687C39A-97BC-4029-8328-905E11293B52}" type="sibTrans" cxnId="{DAF9D011-9546-4CA2-A748-11BB798414E1}">
      <dgm:prSet/>
      <dgm:spPr/>
      <dgm:t>
        <a:bodyPr/>
        <a:lstStyle/>
        <a:p>
          <a:endParaRPr lang="en-AU"/>
        </a:p>
      </dgm:t>
    </dgm:pt>
    <dgm:pt modelId="{AB16D114-045C-4F3A-94A6-9682E00EE84D}">
      <dgm:prSet custT="1"/>
      <dgm:spPr/>
      <dgm:t>
        <a:bodyPr/>
        <a:lstStyle/>
        <a:p>
          <a:r>
            <a:rPr lang="en-US" sz="1050" b="1" dirty="0"/>
            <a:t>7. Decision: If</a:t>
          </a:r>
          <a:r>
            <a:rPr lang="en-US" sz="1050" b="1" baseline="0" dirty="0"/>
            <a:t> yes: </a:t>
          </a:r>
          <a:r>
            <a:rPr lang="en-US" sz="1050" baseline="0" dirty="0"/>
            <a:t>embed  and spread with governance and systems</a:t>
          </a:r>
        </a:p>
        <a:p>
          <a:r>
            <a:rPr lang="en-US" sz="1050" b="1" baseline="0" dirty="0"/>
            <a:t>If no: </a:t>
          </a:r>
          <a:r>
            <a:rPr lang="en-US" sz="1050" baseline="0" dirty="0"/>
            <a:t>revisit the goal – is it the right one? If yes, re-start course correction from step 2 </a:t>
          </a:r>
          <a:endParaRPr lang="en-AU" sz="1050" dirty="0"/>
        </a:p>
      </dgm:t>
    </dgm:pt>
    <dgm:pt modelId="{332E8E9E-3FB5-4A3C-B58D-88EB9E13ABD5}" type="parTrans" cxnId="{019B9D14-73F6-419D-91B4-AC9215FB790D}">
      <dgm:prSet/>
      <dgm:spPr/>
      <dgm:t>
        <a:bodyPr/>
        <a:lstStyle/>
        <a:p>
          <a:endParaRPr lang="en-AU"/>
        </a:p>
      </dgm:t>
    </dgm:pt>
    <dgm:pt modelId="{65397DA6-AF3D-4940-90C0-CC3679DD8C54}" type="sibTrans" cxnId="{019B9D14-73F6-419D-91B4-AC9215FB790D}">
      <dgm:prSet/>
      <dgm:spPr/>
      <dgm:t>
        <a:bodyPr/>
        <a:lstStyle/>
        <a:p>
          <a:endParaRPr lang="en-AU"/>
        </a:p>
      </dgm:t>
    </dgm:pt>
    <dgm:pt modelId="{537D8198-2848-47A4-AA03-B9F7F4903131}" type="pres">
      <dgm:prSet presAssocID="{E1F3831E-4199-4CB7-9B15-FF88FA27324C}" presName="Name0" presStyleCnt="0">
        <dgm:presLayoutVars>
          <dgm:dir/>
          <dgm:resizeHandles val="exact"/>
        </dgm:presLayoutVars>
      </dgm:prSet>
      <dgm:spPr/>
    </dgm:pt>
    <dgm:pt modelId="{ABB85516-F9EB-44D8-9375-ED3893952E1C}" type="pres">
      <dgm:prSet presAssocID="{E1F3831E-4199-4CB7-9B15-FF88FA27324C}" presName="cycle" presStyleCnt="0"/>
      <dgm:spPr/>
    </dgm:pt>
    <dgm:pt modelId="{30BB10DF-7B2E-424A-A50B-DD828A97204E}" type="pres">
      <dgm:prSet presAssocID="{5A216771-E1FB-49EE-BFAD-ACC54264B7F6}" presName="nodeFirstNode" presStyleLbl="node1" presStyleIdx="0" presStyleCnt="7">
        <dgm:presLayoutVars>
          <dgm:bulletEnabled val="1"/>
        </dgm:presLayoutVars>
      </dgm:prSet>
      <dgm:spPr/>
    </dgm:pt>
    <dgm:pt modelId="{DD134271-B2F6-41D3-8AAF-9AA782B21B95}" type="pres">
      <dgm:prSet presAssocID="{76F6F4DE-6C5C-4FAE-A473-3CE46164B797}" presName="sibTransFirstNode" presStyleLbl="bgShp" presStyleIdx="0" presStyleCnt="1"/>
      <dgm:spPr/>
    </dgm:pt>
    <dgm:pt modelId="{67174C9F-A61A-4A74-A254-8AB667D6A181}" type="pres">
      <dgm:prSet presAssocID="{84FF0766-7BEB-41FA-A758-BCA50555E898}" presName="nodeFollowingNodes" presStyleLbl="node1" presStyleIdx="1" presStyleCnt="7">
        <dgm:presLayoutVars>
          <dgm:bulletEnabled val="1"/>
        </dgm:presLayoutVars>
      </dgm:prSet>
      <dgm:spPr/>
    </dgm:pt>
    <dgm:pt modelId="{A0CE9BBB-9C1D-4A2D-AC6B-1FD87ABC2241}" type="pres">
      <dgm:prSet presAssocID="{09958D9D-3F48-46FB-9E72-0FFB7A4046A4}" presName="nodeFollowingNodes" presStyleLbl="node1" presStyleIdx="2" presStyleCnt="7" custRadScaleRad="99032" custRadScaleInc="-12543">
        <dgm:presLayoutVars>
          <dgm:bulletEnabled val="1"/>
        </dgm:presLayoutVars>
      </dgm:prSet>
      <dgm:spPr/>
    </dgm:pt>
    <dgm:pt modelId="{0414AE10-A0DB-4E5D-9A13-47F085519E9F}" type="pres">
      <dgm:prSet presAssocID="{2F4B0942-AC07-47EB-965A-0EA5FC629AE0}" presName="nodeFollowingNodes" presStyleLbl="node1" presStyleIdx="3" presStyleCnt="7" custRadScaleRad="100085" custRadScaleInc="-16127">
        <dgm:presLayoutVars>
          <dgm:bulletEnabled val="1"/>
        </dgm:presLayoutVars>
      </dgm:prSet>
      <dgm:spPr/>
    </dgm:pt>
    <dgm:pt modelId="{BEA330A2-856E-4C78-842B-C3AB02ED59A6}" type="pres">
      <dgm:prSet presAssocID="{9786AE96-8A58-4735-8CAB-EA5B81542169}" presName="nodeFollowingNodes" presStyleLbl="node1" presStyleIdx="4" presStyleCnt="7" custRadScaleRad="101586" custRadScaleInc="22141">
        <dgm:presLayoutVars>
          <dgm:bulletEnabled val="1"/>
        </dgm:presLayoutVars>
      </dgm:prSet>
      <dgm:spPr/>
    </dgm:pt>
    <dgm:pt modelId="{432F16FC-071A-4244-9CC7-7DA494DC4868}" type="pres">
      <dgm:prSet presAssocID="{56015B96-9C87-4E6F-92B0-3BF8BB87F407}" presName="nodeFollowingNodes" presStyleLbl="node1" presStyleIdx="5" presStyleCnt="7" custScaleX="107393" custScaleY="109036">
        <dgm:presLayoutVars>
          <dgm:bulletEnabled val="1"/>
        </dgm:presLayoutVars>
      </dgm:prSet>
      <dgm:spPr/>
    </dgm:pt>
    <dgm:pt modelId="{A8D6FCEA-15C7-4A85-BF16-0E9F1238BD74}" type="pres">
      <dgm:prSet presAssocID="{AB16D114-045C-4F3A-94A6-9682E00EE84D}" presName="nodeFollowingNodes" presStyleLbl="node1" presStyleIdx="6" presStyleCnt="7" custScaleX="110164" custScaleY="145118" custRadScaleRad="102169" custRadScaleInc="-10005">
        <dgm:presLayoutVars>
          <dgm:bulletEnabled val="1"/>
        </dgm:presLayoutVars>
      </dgm:prSet>
      <dgm:spPr/>
    </dgm:pt>
  </dgm:ptLst>
  <dgm:cxnLst>
    <dgm:cxn modelId="{FCA4D700-0AB3-4CE8-896B-11FE56F468C5}" type="presOf" srcId="{AB16D114-045C-4F3A-94A6-9682E00EE84D}" destId="{A8D6FCEA-15C7-4A85-BF16-0E9F1238BD74}" srcOrd="0" destOrd="0" presId="urn:microsoft.com/office/officeart/2005/8/layout/cycle3"/>
    <dgm:cxn modelId="{8C7DE901-BF87-4C61-A901-9517AD52A93F}" srcId="{E1F3831E-4199-4CB7-9B15-FF88FA27324C}" destId="{2F4B0942-AC07-47EB-965A-0EA5FC629AE0}" srcOrd="3" destOrd="0" parTransId="{8FD1F894-AB90-41F1-89B6-3F7894B886EF}" sibTransId="{776FD6A6-5DA8-4E8D-BAEF-4FBDEC5BCCC3}"/>
    <dgm:cxn modelId="{DAF9D011-9546-4CA2-A748-11BB798414E1}" srcId="{E1F3831E-4199-4CB7-9B15-FF88FA27324C}" destId="{56015B96-9C87-4E6F-92B0-3BF8BB87F407}" srcOrd="5" destOrd="0" parTransId="{0538C5E4-EED4-4F27-989D-6CCFF0D9E0BE}" sibTransId="{4687C39A-97BC-4029-8328-905E11293B52}"/>
    <dgm:cxn modelId="{019B9D14-73F6-419D-91B4-AC9215FB790D}" srcId="{E1F3831E-4199-4CB7-9B15-FF88FA27324C}" destId="{AB16D114-045C-4F3A-94A6-9682E00EE84D}" srcOrd="6" destOrd="0" parTransId="{332E8E9E-3FB5-4A3C-B58D-88EB9E13ABD5}" sibTransId="{65397DA6-AF3D-4940-90C0-CC3679DD8C54}"/>
    <dgm:cxn modelId="{03579520-BE50-4E8F-8875-2939CE1EE3E7}" type="presOf" srcId="{5A216771-E1FB-49EE-BFAD-ACC54264B7F6}" destId="{30BB10DF-7B2E-424A-A50B-DD828A97204E}" srcOrd="0" destOrd="0" presId="urn:microsoft.com/office/officeart/2005/8/layout/cycle3"/>
    <dgm:cxn modelId="{69FCCE3B-E8CF-477B-B6F8-72AF283076E3}" srcId="{E1F3831E-4199-4CB7-9B15-FF88FA27324C}" destId="{09958D9D-3F48-46FB-9E72-0FFB7A4046A4}" srcOrd="2" destOrd="0" parTransId="{A4219AFE-F82E-4FDE-8BF4-EF8767F5C310}" sibTransId="{E6E973CC-D182-4499-9AFC-66ACA012AFEA}"/>
    <dgm:cxn modelId="{61B38D5B-A79A-47F7-A348-74D2600D10BE}" type="presOf" srcId="{84FF0766-7BEB-41FA-A758-BCA50555E898}" destId="{67174C9F-A61A-4A74-A254-8AB667D6A181}" srcOrd="0" destOrd="0" presId="urn:microsoft.com/office/officeart/2005/8/layout/cycle3"/>
    <dgm:cxn modelId="{28B29D48-176F-4A56-80ED-725CB0558DF0}" srcId="{E1F3831E-4199-4CB7-9B15-FF88FA27324C}" destId="{84FF0766-7BEB-41FA-A758-BCA50555E898}" srcOrd="1" destOrd="0" parTransId="{078BC2D8-D12D-40CB-81F8-FB9A57823E50}" sibTransId="{C6A0D021-2147-40DD-A789-F7C1578A889E}"/>
    <dgm:cxn modelId="{1C80586A-9049-4BF8-91D6-19EAFAAF7BBF}" type="presOf" srcId="{E1F3831E-4199-4CB7-9B15-FF88FA27324C}" destId="{537D8198-2848-47A4-AA03-B9F7F4903131}" srcOrd="0" destOrd="0" presId="urn:microsoft.com/office/officeart/2005/8/layout/cycle3"/>
    <dgm:cxn modelId="{9A24236F-5C71-4431-B988-7109833B6D41}" srcId="{E1F3831E-4199-4CB7-9B15-FF88FA27324C}" destId="{9786AE96-8A58-4735-8CAB-EA5B81542169}" srcOrd="4" destOrd="0" parTransId="{A105CAC6-8931-40D6-AB54-3232124529C0}" sibTransId="{162ECBD9-AE4B-4583-9F40-FCED0EEF17B1}"/>
    <dgm:cxn modelId="{71C6DE71-78E9-4803-AC59-86369085F045}" srcId="{E1F3831E-4199-4CB7-9B15-FF88FA27324C}" destId="{5A216771-E1FB-49EE-BFAD-ACC54264B7F6}" srcOrd="0" destOrd="0" parTransId="{19F60042-BED2-4CC0-97DE-615FCD0C5DAB}" sibTransId="{76F6F4DE-6C5C-4FAE-A473-3CE46164B797}"/>
    <dgm:cxn modelId="{A2A5398B-0B43-4F9E-85B6-1CCFA57C779F}" type="presOf" srcId="{09958D9D-3F48-46FB-9E72-0FFB7A4046A4}" destId="{A0CE9BBB-9C1D-4A2D-AC6B-1FD87ABC2241}" srcOrd="0" destOrd="0" presId="urn:microsoft.com/office/officeart/2005/8/layout/cycle3"/>
    <dgm:cxn modelId="{C5F8D894-9773-4FBE-92FA-50EEFE720F9C}" type="presOf" srcId="{9786AE96-8A58-4735-8CAB-EA5B81542169}" destId="{BEA330A2-856E-4C78-842B-C3AB02ED59A6}" srcOrd="0" destOrd="0" presId="urn:microsoft.com/office/officeart/2005/8/layout/cycle3"/>
    <dgm:cxn modelId="{DB4019A6-DD70-4261-B87F-CB6A447C2777}" type="presOf" srcId="{56015B96-9C87-4E6F-92B0-3BF8BB87F407}" destId="{432F16FC-071A-4244-9CC7-7DA494DC4868}" srcOrd="0" destOrd="0" presId="urn:microsoft.com/office/officeart/2005/8/layout/cycle3"/>
    <dgm:cxn modelId="{267E7CBE-7168-4277-8E52-10F559A58DB1}" type="presOf" srcId="{76F6F4DE-6C5C-4FAE-A473-3CE46164B797}" destId="{DD134271-B2F6-41D3-8AAF-9AA782B21B95}" srcOrd="0" destOrd="0" presId="urn:microsoft.com/office/officeart/2005/8/layout/cycle3"/>
    <dgm:cxn modelId="{E0D514D0-2637-4AD3-B392-BBC08F3B786C}" type="presOf" srcId="{2F4B0942-AC07-47EB-965A-0EA5FC629AE0}" destId="{0414AE10-A0DB-4E5D-9A13-47F085519E9F}" srcOrd="0" destOrd="0" presId="urn:microsoft.com/office/officeart/2005/8/layout/cycle3"/>
    <dgm:cxn modelId="{CFF41A41-97DC-467C-811A-8840F2304372}" type="presParOf" srcId="{537D8198-2848-47A4-AA03-B9F7F4903131}" destId="{ABB85516-F9EB-44D8-9375-ED3893952E1C}" srcOrd="0" destOrd="0" presId="urn:microsoft.com/office/officeart/2005/8/layout/cycle3"/>
    <dgm:cxn modelId="{EA82531C-AEEB-40A2-A312-B17D5F76A1DC}" type="presParOf" srcId="{ABB85516-F9EB-44D8-9375-ED3893952E1C}" destId="{30BB10DF-7B2E-424A-A50B-DD828A97204E}" srcOrd="0" destOrd="0" presId="urn:microsoft.com/office/officeart/2005/8/layout/cycle3"/>
    <dgm:cxn modelId="{7615BB4E-B12C-4D0A-9748-D5F862E6CE1E}" type="presParOf" srcId="{ABB85516-F9EB-44D8-9375-ED3893952E1C}" destId="{DD134271-B2F6-41D3-8AAF-9AA782B21B95}" srcOrd="1" destOrd="0" presId="urn:microsoft.com/office/officeart/2005/8/layout/cycle3"/>
    <dgm:cxn modelId="{4F9644E7-5885-4774-B561-F26A5A15E513}" type="presParOf" srcId="{ABB85516-F9EB-44D8-9375-ED3893952E1C}" destId="{67174C9F-A61A-4A74-A254-8AB667D6A181}" srcOrd="2" destOrd="0" presId="urn:microsoft.com/office/officeart/2005/8/layout/cycle3"/>
    <dgm:cxn modelId="{42727BB1-E6AD-41CF-91C3-3F67C6E5340A}" type="presParOf" srcId="{ABB85516-F9EB-44D8-9375-ED3893952E1C}" destId="{A0CE9BBB-9C1D-4A2D-AC6B-1FD87ABC2241}" srcOrd="3" destOrd="0" presId="urn:microsoft.com/office/officeart/2005/8/layout/cycle3"/>
    <dgm:cxn modelId="{80A2B810-B74D-4A71-8831-1D7F95AB55DB}" type="presParOf" srcId="{ABB85516-F9EB-44D8-9375-ED3893952E1C}" destId="{0414AE10-A0DB-4E5D-9A13-47F085519E9F}" srcOrd="4" destOrd="0" presId="urn:microsoft.com/office/officeart/2005/8/layout/cycle3"/>
    <dgm:cxn modelId="{9793469F-8CF6-4BE3-B042-699537538D37}" type="presParOf" srcId="{ABB85516-F9EB-44D8-9375-ED3893952E1C}" destId="{BEA330A2-856E-4C78-842B-C3AB02ED59A6}" srcOrd="5" destOrd="0" presId="urn:microsoft.com/office/officeart/2005/8/layout/cycle3"/>
    <dgm:cxn modelId="{000F459F-DCC3-433E-A86C-2B3D21A59486}" type="presParOf" srcId="{ABB85516-F9EB-44D8-9375-ED3893952E1C}" destId="{432F16FC-071A-4244-9CC7-7DA494DC4868}" srcOrd="6" destOrd="0" presId="urn:microsoft.com/office/officeart/2005/8/layout/cycle3"/>
    <dgm:cxn modelId="{A3BB6400-8E26-44F1-AB67-28DCE1974130}" type="presParOf" srcId="{ABB85516-F9EB-44D8-9375-ED3893952E1C}" destId="{A8D6FCEA-15C7-4A85-BF16-0E9F1238BD74}"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34271-B2F6-41D3-8AAF-9AA782B21B95}">
      <dsp:nvSpPr>
        <dsp:cNvPr id="0" name=""/>
        <dsp:cNvSpPr/>
      </dsp:nvSpPr>
      <dsp:spPr>
        <a:xfrm>
          <a:off x="2247190" y="-37321"/>
          <a:ext cx="6274497" cy="6274497"/>
        </a:xfrm>
        <a:prstGeom prst="circularArrow">
          <a:avLst>
            <a:gd name="adj1" fmla="val 5544"/>
            <a:gd name="adj2" fmla="val 330680"/>
            <a:gd name="adj3" fmla="val 14482067"/>
            <a:gd name="adj4" fmla="val 16969533"/>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BB10DF-7B2E-424A-A50B-DD828A97204E}">
      <dsp:nvSpPr>
        <dsp:cNvPr id="0" name=""/>
        <dsp:cNvSpPr/>
      </dsp:nvSpPr>
      <dsp:spPr>
        <a:xfrm>
          <a:off x="4384398" y="3092"/>
          <a:ext cx="2000080" cy="1000040"/>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1. Clear goal: W</a:t>
          </a:r>
          <a:r>
            <a:rPr lang="en-US" sz="1050" kern="1200" dirty="0"/>
            <a:t>hat are we trying to achieve by making the change?</a:t>
          </a:r>
          <a:endParaRPr lang="en-AU" sz="1050" kern="1200" dirty="0"/>
        </a:p>
      </dsp:txBody>
      <dsp:txXfrm>
        <a:off x="4433216" y="51910"/>
        <a:ext cx="1902444" cy="902404"/>
      </dsp:txXfrm>
    </dsp:sp>
    <dsp:sp modelId="{67174C9F-A61A-4A74-A254-8AB667D6A181}">
      <dsp:nvSpPr>
        <dsp:cNvPr id="0" name=""/>
        <dsp:cNvSpPr/>
      </dsp:nvSpPr>
      <dsp:spPr>
        <a:xfrm>
          <a:off x="6476339" y="1010517"/>
          <a:ext cx="2000080" cy="1000040"/>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2. SWTA with pre data collection</a:t>
          </a:r>
          <a:r>
            <a:rPr lang="en-US" sz="1050" kern="1200" dirty="0"/>
            <a:t>: </a:t>
          </a:r>
          <a:r>
            <a:rPr lang="en-US" sz="1050" b="0" kern="1200" dirty="0"/>
            <a:t>How do things work now?: S</a:t>
          </a:r>
          <a:r>
            <a:rPr lang="en-US" sz="1050" kern="1200" dirty="0"/>
            <a:t>ubjective and objective perspectives</a:t>
          </a:r>
          <a:endParaRPr lang="en-AU" sz="1050" kern="1200" dirty="0"/>
        </a:p>
      </dsp:txBody>
      <dsp:txXfrm>
        <a:off x="6525157" y="1059335"/>
        <a:ext cx="1902444" cy="902404"/>
      </dsp:txXfrm>
    </dsp:sp>
    <dsp:sp modelId="{A0CE9BBB-9C1D-4A2D-AC6B-1FD87ABC2241}">
      <dsp:nvSpPr>
        <dsp:cNvPr id="0" name=""/>
        <dsp:cNvSpPr/>
      </dsp:nvSpPr>
      <dsp:spPr>
        <a:xfrm>
          <a:off x="7013221" y="3011477"/>
          <a:ext cx="2000080" cy="1000040"/>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3. Build ‘will’: make the case for change: </a:t>
          </a:r>
          <a:r>
            <a:rPr lang="en-US" sz="1050" b="0" kern="1200" dirty="0"/>
            <a:t>stories for hearts and facts for heads. Agree the definition of success</a:t>
          </a:r>
          <a:endParaRPr lang="en-AU" sz="1050" b="0" kern="1200" dirty="0"/>
        </a:p>
      </dsp:txBody>
      <dsp:txXfrm>
        <a:off x="7062039" y="3060295"/>
        <a:ext cx="1902444" cy="902404"/>
      </dsp:txXfrm>
    </dsp:sp>
    <dsp:sp modelId="{0414AE10-A0DB-4E5D-9A13-47F085519E9F}">
      <dsp:nvSpPr>
        <dsp:cNvPr id="0" name=""/>
        <dsp:cNvSpPr/>
      </dsp:nvSpPr>
      <dsp:spPr>
        <a:xfrm>
          <a:off x="5841803" y="4925442"/>
          <a:ext cx="2000080" cy="1000040"/>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4. Decide the three big changes </a:t>
          </a:r>
          <a:r>
            <a:rPr lang="en-US" sz="1050" kern="1200" dirty="0"/>
            <a:t>that must be taken to achieve the goal  and the steps within each</a:t>
          </a:r>
          <a:endParaRPr lang="en-AU" sz="1050" kern="1200" dirty="0"/>
        </a:p>
      </dsp:txBody>
      <dsp:txXfrm>
        <a:off x="5890621" y="4974260"/>
        <a:ext cx="1902444" cy="902404"/>
      </dsp:txXfrm>
    </dsp:sp>
    <dsp:sp modelId="{BEA330A2-856E-4C78-842B-C3AB02ED59A6}">
      <dsp:nvSpPr>
        <dsp:cNvPr id="0" name=""/>
        <dsp:cNvSpPr/>
      </dsp:nvSpPr>
      <dsp:spPr>
        <a:xfrm>
          <a:off x="2799116" y="4886747"/>
          <a:ext cx="2000080" cy="1000040"/>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5.  Build and implement ‘skill’: </a:t>
          </a:r>
          <a:r>
            <a:rPr lang="en-US" sz="1050" b="0" kern="1200" dirty="0"/>
            <a:t>plan and implement</a:t>
          </a:r>
          <a:r>
            <a:rPr lang="en-US" sz="1050" b="1" kern="1200" dirty="0"/>
            <a:t> </a:t>
          </a:r>
          <a:r>
            <a:rPr lang="en-US" sz="1050" kern="1200" dirty="0"/>
            <a:t>the changes in a pilot, using DKRS and MMAAP</a:t>
          </a:r>
          <a:endParaRPr lang="en-AU" sz="1050" kern="1200" dirty="0"/>
        </a:p>
      </dsp:txBody>
      <dsp:txXfrm>
        <a:off x="2847934" y="4935565"/>
        <a:ext cx="1902444" cy="902404"/>
      </dsp:txXfrm>
    </dsp:sp>
    <dsp:sp modelId="{432F16FC-071A-4244-9CC7-7DA494DC4868}">
      <dsp:nvSpPr>
        <dsp:cNvPr id="0" name=""/>
        <dsp:cNvSpPr/>
      </dsp:nvSpPr>
      <dsp:spPr>
        <a:xfrm>
          <a:off x="1701859" y="3228999"/>
          <a:ext cx="2147945" cy="1090403"/>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6. Inter and post pilot data collection</a:t>
          </a:r>
          <a:r>
            <a:rPr lang="en-US" sz="1050" kern="1200" dirty="0"/>
            <a:t>: How do things work after we’ve made the changes? Do the subjective and objective data show  we achieved our goal? </a:t>
          </a:r>
        </a:p>
      </dsp:txBody>
      <dsp:txXfrm>
        <a:off x="1755088" y="3282228"/>
        <a:ext cx="2041487" cy="983945"/>
      </dsp:txXfrm>
    </dsp:sp>
    <dsp:sp modelId="{A8D6FCEA-15C7-4A85-BF16-0E9F1238BD74}">
      <dsp:nvSpPr>
        <dsp:cNvPr id="0" name=""/>
        <dsp:cNvSpPr/>
      </dsp:nvSpPr>
      <dsp:spPr>
        <a:xfrm>
          <a:off x="2018239" y="921768"/>
          <a:ext cx="2203368" cy="1451238"/>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7. Decision: If</a:t>
          </a:r>
          <a:r>
            <a:rPr lang="en-US" sz="1050" b="1" kern="1200" baseline="0" dirty="0"/>
            <a:t> yes: </a:t>
          </a:r>
          <a:r>
            <a:rPr lang="en-US" sz="1050" kern="1200" baseline="0" dirty="0"/>
            <a:t>embed  and spread with governance and systems</a:t>
          </a:r>
        </a:p>
        <a:p>
          <a:pPr marL="0" lvl="0" indent="0" algn="ctr" defTabSz="466725">
            <a:lnSpc>
              <a:spcPct val="90000"/>
            </a:lnSpc>
            <a:spcBef>
              <a:spcPct val="0"/>
            </a:spcBef>
            <a:spcAft>
              <a:spcPct val="35000"/>
            </a:spcAft>
            <a:buNone/>
          </a:pPr>
          <a:r>
            <a:rPr lang="en-US" sz="1050" b="1" kern="1200" baseline="0" dirty="0"/>
            <a:t>If no: </a:t>
          </a:r>
          <a:r>
            <a:rPr lang="en-US" sz="1050" kern="1200" baseline="0" dirty="0"/>
            <a:t>revisit the goal – is it the right one? If yes, re-start course correction from step 2 </a:t>
          </a:r>
          <a:endParaRPr lang="en-AU" sz="1050" kern="1200" dirty="0"/>
        </a:p>
      </dsp:txBody>
      <dsp:txXfrm>
        <a:off x="2089083" y="992612"/>
        <a:ext cx="2061680" cy="13095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549F-9A9A-4790-BE98-1D8483CAE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830D27B-7DE5-48DD-B4E4-63B1EAEA54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B2DED22-6E8D-4A0F-80FB-6B7B72996257}"/>
              </a:ext>
            </a:extLst>
          </p:cNvPr>
          <p:cNvSpPr>
            <a:spLocks noGrp="1"/>
          </p:cNvSpPr>
          <p:nvPr>
            <p:ph type="dt" sz="half" idx="10"/>
          </p:nvPr>
        </p:nvSpPr>
        <p:spPr/>
        <p:txBody>
          <a:bodyPr/>
          <a:lstStyle/>
          <a:p>
            <a:fld id="{E7A5CD2E-CCA0-4365-A509-DD51B6834DFA}" type="datetimeFigureOut">
              <a:rPr lang="en-AU" smtClean="0"/>
              <a:t>23/09/2018</a:t>
            </a:fld>
            <a:endParaRPr lang="en-AU" dirty="0"/>
          </a:p>
        </p:txBody>
      </p:sp>
      <p:sp>
        <p:nvSpPr>
          <p:cNvPr id="5" name="Footer Placeholder 4">
            <a:extLst>
              <a:ext uri="{FF2B5EF4-FFF2-40B4-BE49-F238E27FC236}">
                <a16:creationId xmlns:a16="http://schemas.microsoft.com/office/drawing/2014/main" id="{C20D5576-E284-4AA1-A327-D96EAA3B162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3729C57-C296-4A4A-833A-A7839DAB2E13}"/>
              </a:ext>
            </a:extLst>
          </p:cNvPr>
          <p:cNvSpPr>
            <a:spLocks noGrp="1"/>
          </p:cNvSpPr>
          <p:nvPr>
            <p:ph type="sldNum" sz="quarter" idx="12"/>
          </p:nvPr>
        </p:nvSpPr>
        <p:spPr/>
        <p:txBody>
          <a:bodyPr/>
          <a:lstStyle/>
          <a:p>
            <a:fld id="{ED238F23-FEA9-440A-AABA-1E215175E48C}" type="slidenum">
              <a:rPr lang="en-AU" smtClean="0"/>
              <a:t>‹#›</a:t>
            </a:fld>
            <a:endParaRPr lang="en-AU" dirty="0"/>
          </a:p>
        </p:txBody>
      </p:sp>
    </p:spTree>
    <p:extLst>
      <p:ext uri="{BB962C8B-B14F-4D97-AF65-F5344CB8AC3E}">
        <p14:creationId xmlns:p14="http://schemas.microsoft.com/office/powerpoint/2010/main" val="1922958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EF4E-D7DD-4694-B7B7-28F988C6245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73D60D2-9429-468D-8C09-6589E7A8CA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376C83B-DEA8-4C33-AF9C-3385F76803FF}"/>
              </a:ext>
            </a:extLst>
          </p:cNvPr>
          <p:cNvSpPr>
            <a:spLocks noGrp="1"/>
          </p:cNvSpPr>
          <p:nvPr>
            <p:ph type="dt" sz="half" idx="10"/>
          </p:nvPr>
        </p:nvSpPr>
        <p:spPr/>
        <p:txBody>
          <a:bodyPr/>
          <a:lstStyle/>
          <a:p>
            <a:fld id="{E7A5CD2E-CCA0-4365-A509-DD51B6834DFA}" type="datetimeFigureOut">
              <a:rPr lang="en-AU" smtClean="0"/>
              <a:t>23/09/2018</a:t>
            </a:fld>
            <a:endParaRPr lang="en-AU" dirty="0"/>
          </a:p>
        </p:txBody>
      </p:sp>
      <p:sp>
        <p:nvSpPr>
          <p:cNvPr id="5" name="Footer Placeholder 4">
            <a:extLst>
              <a:ext uri="{FF2B5EF4-FFF2-40B4-BE49-F238E27FC236}">
                <a16:creationId xmlns:a16="http://schemas.microsoft.com/office/drawing/2014/main" id="{358D9315-16F0-48BE-B6DA-72A3F6C2936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A535427-77E4-4C07-BC5D-DDF76FA19A91}"/>
              </a:ext>
            </a:extLst>
          </p:cNvPr>
          <p:cNvSpPr>
            <a:spLocks noGrp="1"/>
          </p:cNvSpPr>
          <p:nvPr>
            <p:ph type="sldNum" sz="quarter" idx="12"/>
          </p:nvPr>
        </p:nvSpPr>
        <p:spPr/>
        <p:txBody>
          <a:bodyPr/>
          <a:lstStyle/>
          <a:p>
            <a:fld id="{ED238F23-FEA9-440A-AABA-1E215175E48C}" type="slidenum">
              <a:rPr lang="en-AU" smtClean="0"/>
              <a:t>‹#›</a:t>
            </a:fld>
            <a:endParaRPr lang="en-AU" dirty="0"/>
          </a:p>
        </p:txBody>
      </p:sp>
    </p:spTree>
    <p:extLst>
      <p:ext uri="{BB962C8B-B14F-4D97-AF65-F5344CB8AC3E}">
        <p14:creationId xmlns:p14="http://schemas.microsoft.com/office/powerpoint/2010/main" val="29200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55A320-AE51-407C-AF9A-FBFBC4F3DD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CC3350E-DC25-4C95-9465-9313BCDA54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2FBC265-E6B7-4990-84B5-4CCFDD55D4D0}"/>
              </a:ext>
            </a:extLst>
          </p:cNvPr>
          <p:cNvSpPr>
            <a:spLocks noGrp="1"/>
          </p:cNvSpPr>
          <p:nvPr>
            <p:ph type="dt" sz="half" idx="10"/>
          </p:nvPr>
        </p:nvSpPr>
        <p:spPr/>
        <p:txBody>
          <a:bodyPr/>
          <a:lstStyle/>
          <a:p>
            <a:fld id="{E7A5CD2E-CCA0-4365-A509-DD51B6834DFA}" type="datetimeFigureOut">
              <a:rPr lang="en-AU" smtClean="0"/>
              <a:t>23/09/2018</a:t>
            </a:fld>
            <a:endParaRPr lang="en-AU" dirty="0"/>
          </a:p>
        </p:txBody>
      </p:sp>
      <p:sp>
        <p:nvSpPr>
          <p:cNvPr id="5" name="Footer Placeholder 4">
            <a:extLst>
              <a:ext uri="{FF2B5EF4-FFF2-40B4-BE49-F238E27FC236}">
                <a16:creationId xmlns:a16="http://schemas.microsoft.com/office/drawing/2014/main" id="{75867F68-5890-4022-85D3-69FAD984EB7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B0131F31-9266-4D46-903A-F6227F118CC1}"/>
              </a:ext>
            </a:extLst>
          </p:cNvPr>
          <p:cNvSpPr>
            <a:spLocks noGrp="1"/>
          </p:cNvSpPr>
          <p:nvPr>
            <p:ph type="sldNum" sz="quarter" idx="12"/>
          </p:nvPr>
        </p:nvSpPr>
        <p:spPr/>
        <p:txBody>
          <a:bodyPr/>
          <a:lstStyle/>
          <a:p>
            <a:fld id="{ED238F23-FEA9-440A-AABA-1E215175E48C}" type="slidenum">
              <a:rPr lang="en-AU" smtClean="0"/>
              <a:t>‹#›</a:t>
            </a:fld>
            <a:endParaRPr lang="en-AU" dirty="0"/>
          </a:p>
        </p:txBody>
      </p:sp>
    </p:spTree>
    <p:extLst>
      <p:ext uri="{BB962C8B-B14F-4D97-AF65-F5344CB8AC3E}">
        <p14:creationId xmlns:p14="http://schemas.microsoft.com/office/powerpoint/2010/main" val="1614994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3"/>
          <p:cNvGrpSpPr>
            <a:grpSpLocks/>
          </p:cNvGrpSpPr>
          <p:nvPr/>
        </p:nvGrpSpPr>
        <p:grpSpPr bwMode="auto">
          <a:xfrm>
            <a:off x="546100" y="-4763"/>
            <a:ext cx="5014913" cy="6862763"/>
            <a:chOff x="2928938" y="-4763"/>
            <a:chExt cx="5014912" cy="6862763"/>
          </a:xfrm>
        </p:grpSpPr>
        <p:sp>
          <p:nvSpPr>
            <p:cNvPr id="5" name="Freeform 6"/>
            <p:cNvSpPr>
              <a:spLocks/>
            </p:cNvSpPr>
            <p:nvPr/>
          </p:nvSpPr>
          <p:spPr bwMode="auto">
            <a:xfrm>
              <a:off x="3367088" y="-4763"/>
              <a:ext cx="1063625" cy="2782888"/>
            </a:xfrm>
            <a:custGeom>
              <a:avLst/>
              <a:gdLst>
                <a:gd name="T0" fmla="*/ 0 w 670"/>
                <a:gd name="T1" fmla="*/ 1696 h 1753"/>
                <a:gd name="T2" fmla="*/ 225 w 670"/>
                <a:gd name="T3" fmla="*/ 1753 h 1753"/>
                <a:gd name="T4" fmla="*/ 670 w 670"/>
                <a:gd name="T5" fmla="*/ 0 h 1753"/>
                <a:gd name="T6" fmla="*/ 430 w 670"/>
                <a:gd name="T7" fmla="*/ 0 h 1753"/>
                <a:gd name="T8" fmla="*/ 0 w 670"/>
                <a:gd name="T9" fmla="*/ 1696 h 1753"/>
              </a:gdLst>
              <a:ahLst/>
              <a:cxnLst>
                <a:cxn ang="0">
                  <a:pos x="T0" y="T1"/>
                </a:cxn>
                <a:cxn ang="0">
                  <a:pos x="T2" y="T3"/>
                </a:cxn>
                <a:cxn ang="0">
                  <a:pos x="T4" y="T5"/>
                </a:cxn>
                <a:cxn ang="0">
                  <a:pos x="T6" y="T7"/>
                </a:cxn>
                <a:cxn ang="0">
                  <a:pos x="T8" y="T9"/>
                </a:cxn>
              </a:cxnLst>
              <a:rect l="0" t="0" r="r" b="b"/>
              <a:pathLst>
                <a:path w="670" h="1753">
                  <a:moveTo>
                    <a:pt x="0" y="1696"/>
                  </a:moveTo>
                  <a:lnTo>
                    <a:pt x="225" y="1753"/>
                  </a:lnTo>
                  <a:lnTo>
                    <a:pt x="670" y="0"/>
                  </a:lnTo>
                  <a:lnTo>
                    <a:pt x="430" y="0"/>
                  </a:lnTo>
                  <a:lnTo>
                    <a:pt x="0" y="16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 name="Freeform 7"/>
            <p:cNvSpPr/>
            <p:nvPr/>
          </p:nvSpPr>
          <p:spPr bwMode="auto">
            <a:xfrm>
              <a:off x="2928938" y="-4763"/>
              <a:ext cx="1035050" cy="2673351"/>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 name="Freeform 9"/>
            <p:cNvSpPr/>
            <p:nvPr/>
          </p:nvSpPr>
          <p:spPr bwMode="auto">
            <a:xfrm>
              <a:off x="2928938" y="2582863"/>
              <a:ext cx="2693987" cy="4275137"/>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 name="Freeform 10"/>
            <p:cNvSpPr/>
            <p:nvPr/>
          </p:nvSpPr>
          <p:spPr bwMode="auto">
            <a:xfrm>
              <a:off x="3371851" y="2692400"/>
              <a:ext cx="3332161"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 name="Freeform 11"/>
            <p:cNvSpPr/>
            <p:nvPr/>
          </p:nvSpPr>
          <p:spPr bwMode="auto">
            <a:xfrm>
              <a:off x="3367088" y="2687638"/>
              <a:ext cx="4576762" cy="4170362"/>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 name="Freeform 12"/>
            <p:cNvSpPr/>
            <p:nvPr/>
          </p:nvSpPr>
          <p:spPr bwMode="auto">
            <a:xfrm>
              <a:off x="2928938" y="2578100"/>
              <a:ext cx="3584574"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4800" b="1">
                <a:solidFill>
                  <a:schemeClr val="bg2">
                    <a:lumMod val="25000"/>
                  </a:schemeClr>
                </a:solidFill>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000" b="1"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p:cNvPicPr>
            <a:picLocks noChangeAspect="1"/>
          </p:cNvPicPr>
          <p:nvPr/>
        </p:nvPicPr>
        <p:blipFill>
          <a:blip r:embed="rId2"/>
          <a:stretch>
            <a:fillRect/>
          </a:stretch>
        </p:blipFill>
        <p:spPr>
          <a:xfrm>
            <a:off x="754706" y="653190"/>
            <a:ext cx="3566469" cy="847417"/>
          </a:xfrm>
          <a:prstGeom prst="rect">
            <a:avLst/>
          </a:prstGeom>
        </p:spPr>
      </p:pic>
      <p:pic>
        <p:nvPicPr>
          <p:cNvPr id="16" name="Picture 15"/>
          <p:cNvPicPr>
            <a:picLocks noChangeAspect="1"/>
          </p:cNvPicPr>
          <p:nvPr/>
        </p:nvPicPr>
        <p:blipFill>
          <a:blip r:embed="rId3"/>
          <a:stretch>
            <a:fillRect/>
          </a:stretch>
        </p:blipFill>
        <p:spPr>
          <a:xfrm>
            <a:off x="9339067" y="5792188"/>
            <a:ext cx="2542252" cy="658425"/>
          </a:xfrm>
          <a:prstGeom prst="rect">
            <a:avLst/>
          </a:prstGeom>
        </p:spPr>
      </p:pic>
      <p:pic>
        <p:nvPicPr>
          <p:cNvPr id="17" name="Picture 16"/>
          <p:cNvPicPr>
            <a:picLocks noChangeAspect="1"/>
          </p:cNvPicPr>
          <p:nvPr/>
        </p:nvPicPr>
        <p:blipFill>
          <a:blip r:embed="rId4"/>
          <a:stretch>
            <a:fillRect/>
          </a:stretch>
        </p:blipFill>
        <p:spPr>
          <a:xfrm>
            <a:off x="1948748" y="1105552"/>
            <a:ext cx="1538104" cy="414105"/>
          </a:xfrm>
          <a:prstGeom prst="rect">
            <a:avLst/>
          </a:prstGeom>
        </p:spPr>
      </p:pic>
    </p:spTree>
    <p:extLst>
      <p:ext uri="{BB962C8B-B14F-4D97-AF65-F5344CB8AC3E}">
        <p14:creationId xmlns:p14="http://schemas.microsoft.com/office/powerpoint/2010/main" val="2405317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3" y="178677"/>
            <a:ext cx="10018712" cy="1752600"/>
          </a:xfrm>
        </p:spPr>
        <p:txBody>
          <a:bodyPr/>
          <a:lstStyle>
            <a:lvl1pPr>
              <a:defRPr sz="3200" b="1" baseline="0">
                <a:solidFill>
                  <a:schemeClr val="bg2">
                    <a:lumMod val="25000"/>
                  </a:schemeClr>
                </a:solidFill>
              </a:defRPr>
            </a:lvl1pPr>
          </a:lstStyle>
          <a:p>
            <a:r>
              <a:rPr lang="en-US" dirty="0"/>
              <a:t>Click to edit Master title style</a:t>
            </a:r>
          </a:p>
        </p:txBody>
      </p:sp>
      <p:sp>
        <p:nvSpPr>
          <p:cNvPr id="3" name="Content Placeholder 2"/>
          <p:cNvSpPr>
            <a:spLocks noGrp="1"/>
          </p:cNvSpPr>
          <p:nvPr>
            <p:ph idx="1"/>
          </p:nvPr>
        </p:nvSpPr>
        <p:spPr>
          <a:xfrm>
            <a:off x="1484313" y="2246671"/>
            <a:ext cx="10018712" cy="4279576"/>
          </a:xfrm>
        </p:spPr>
        <p:txBody>
          <a:bodyPr/>
          <a:lstStyle>
            <a:lvl1pPr marL="0" indent="0">
              <a:buFont typeface="Arial" panose="020B0604020202020204" pitchFamily="34" charset="0"/>
              <a:buNone/>
              <a:defRPr b="0">
                <a:solidFill>
                  <a:schemeClr val="bg2">
                    <a:lumMod val="25000"/>
                  </a:schemeClr>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952163" y="5867400"/>
            <a:ext cx="550862" cy="365125"/>
          </a:xfrm>
        </p:spPr>
        <p:txBody>
          <a:bodyPr/>
          <a:lstStyle>
            <a:lvl1pPr>
              <a:defRPr/>
            </a:lvl1pPr>
          </a:lstStyle>
          <a:p>
            <a:fld id="{3D5A46C9-E1DA-4B61-8CF7-F1CA17FAB302}" type="slidenum">
              <a:rPr lang="en-AU" smtClean="0"/>
              <a:t>‹#›</a:t>
            </a:fld>
            <a:endParaRPr lang="en-AU"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77"/>
            <a:ext cx="950495" cy="255011"/>
          </a:xfrm>
          <a:prstGeom prst="rect">
            <a:avLst/>
          </a:prstGeom>
        </p:spPr>
      </p:pic>
    </p:spTree>
    <p:extLst>
      <p:ext uri="{BB962C8B-B14F-4D97-AF65-F5344CB8AC3E}">
        <p14:creationId xmlns:p14="http://schemas.microsoft.com/office/powerpoint/2010/main" val="2660319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marL="0" indent="0">
              <a:buNone/>
              <a:defRPr sz="1800" b="1"/>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marL="0" indent="0">
              <a:buNone/>
              <a:defRPr sz="1800" b="1"/>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3D5A46C9-E1DA-4B61-8CF7-F1CA17FAB302}" type="slidenum">
              <a:rPr lang="en-AU" smtClean="0"/>
              <a:t>‹#›</a:t>
            </a:fld>
            <a:endParaRPr lang="en-AU" dirty="0"/>
          </a:p>
        </p:txBody>
      </p:sp>
    </p:spTree>
    <p:extLst>
      <p:ext uri="{BB962C8B-B14F-4D97-AF65-F5344CB8AC3E}">
        <p14:creationId xmlns:p14="http://schemas.microsoft.com/office/powerpoint/2010/main" val="2997733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3954" y="2456793"/>
            <a:ext cx="10018712" cy="1752600"/>
          </a:xfrm>
        </p:spPr>
        <p:txBody>
          <a:bodyPr/>
          <a:lstStyle>
            <a:lvl1pPr>
              <a:defRPr sz="3600" b="1"/>
            </a:lvl1p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fld id="{3D5A46C9-E1DA-4B61-8CF7-F1CA17FAB302}" type="slidenum">
              <a:rPr lang="en-AU" smtClean="0"/>
              <a:t>‹#›</a:t>
            </a:fld>
            <a:endParaRPr lang="en-AU" dirty="0"/>
          </a:p>
        </p:txBody>
      </p:sp>
      <p:pic>
        <p:nvPicPr>
          <p:cNvPr id="6" name="Picture 5"/>
          <p:cNvPicPr>
            <a:picLocks noChangeAspect="1"/>
          </p:cNvPicPr>
          <p:nvPr/>
        </p:nvPicPr>
        <p:blipFill>
          <a:blip r:embed="rId2"/>
          <a:stretch>
            <a:fillRect/>
          </a:stretch>
        </p:blipFill>
        <p:spPr>
          <a:xfrm>
            <a:off x="8960773" y="571734"/>
            <a:ext cx="2542252" cy="658425"/>
          </a:xfrm>
          <a:prstGeom prst="rect">
            <a:avLst/>
          </a:prstGeom>
        </p:spPr>
      </p:pic>
      <p:pic>
        <p:nvPicPr>
          <p:cNvPr id="7" name="Picture 6"/>
          <p:cNvPicPr>
            <a:picLocks noChangeAspect="1"/>
          </p:cNvPicPr>
          <p:nvPr/>
        </p:nvPicPr>
        <p:blipFill>
          <a:blip r:embed="rId3"/>
          <a:stretch>
            <a:fillRect/>
          </a:stretch>
        </p:blipFill>
        <p:spPr>
          <a:xfrm>
            <a:off x="780982" y="558597"/>
            <a:ext cx="3566469" cy="847417"/>
          </a:xfrm>
          <a:prstGeom prst="rect">
            <a:avLst/>
          </a:prstGeom>
        </p:spPr>
      </p:pic>
    </p:spTree>
    <p:extLst>
      <p:ext uri="{BB962C8B-B14F-4D97-AF65-F5344CB8AC3E}">
        <p14:creationId xmlns:p14="http://schemas.microsoft.com/office/powerpoint/2010/main" val="3199391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rgbClr val="FFFFFF"/>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19667" y="1619251"/>
            <a:ext cx="10991851" cy="4854797"/>
          </a:xfrm>
        </p:spPr>
        <p:txBody>
          <a:bodyPr/>
          <a:lstStyle>
            <a:lvl1pPr marL="0" indent="0">
              <a:lnSpc>
                <a:spcPct val="110000"/>
              </a:lnSpc>
              <a:defRPr baseline="0"/>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AU" dirty="0"/>
          </a:p>
        </p:txBody>
      </p:sp>
      <p:sp>
        <p:nvSpPr>
          <p:cNvPr id="6" name="Slide Number Placeholder 5"/>
          <p:cNvSpPr>
            <a:spLocks noGrp="1"/>
          </p:cNvSpPr>
          <p:nvPr>
            <p:ph type="sldNum" sz="quarter" idx="12"/>
          </p:nvPr>
        </p:nvSpPr>
        <p:spPr>
          <a:xfrm>
            <a:off x="10991851" y="6480175"/>
            <a:ext cx="719667" cy="374650"/>
          </a:xfrm>
        </p:spPr>
        <p:txBody>
          <a:bodyPr/>
          <a:lstStyle>
            <a:lvl1pPr>
              <a:defRPr/>
            </a:lvl1pPr>
          </a:lstStyle>
          <a:p>
            <a:fld id="{591E844C-D7DF-468D-8F35-BC3A87376E55}" type="slidenum">
              <a:rPr lang="en-AU" altLang="en-US"/>
              <a:pPr/>
              <a:t>‹#›</a:t>
            </a:fld>
            <a:endParaRPr lang="en-AU" altLang="en-US" dirty="0"/>
          </a:p>
        </p:txBody>
      </p:sp>
    </p:spTree>
    <p:extLst>
      <p:ext uri="{BB962C8B-B14F-4D97-AF65-F5344CB8AC3E}">
        <p14:creationId xmlns:p14="http://schemas.microsoft.com/office/powerpoint/2010/main" val="4213325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6EDDD2D-43AA-42FB-8600-188D911EEF4A}" type="slidenum">
              <a:rPr lang="en-US" smtClean="0"/>
              <a:pPr>
                <a:defRPr/>
              </a:pPr>
              <a:t>‹#›</a:t>
            </a:fld>
            <a:endParaRPr lang="en-US" dirty="0"/>
          </a:p>
        </p:txBody>
      </p:sp>
    </p:spTree>
    <p:extLst>
      <p:ext uri="{BB962C8B-B14F-4D97-AF65-F5344CB8AC3E}">
        <p14:creationId xmlns:p14="http://schemas.microsoft.com/office/powerpoint/2010/main" val="2891180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a:t>Click to edit Master title style</a:t>
            </a:r>
            <a:endParaRPr lang="en-AU"/>
          </a:p>
        </p:txBody>
      </p:sp>
      <p:sp>
        <p:nvSpPr>
          <p:cNvPr id="3" name="Text Placeholder 2"/>
          <p:cNvSpPr>
            <a:spLocks noGrp="1"/>
          </p:cNvSpPr>
          <p:nvPr>
            <p:ph type="body" sz="half" idx="1"/>
          </p:nvPr>
        </p:nvSpPr>
        <p:spPr>
          <a:xfrm>
            <a:off x="14224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hart Placeholder 3"/>
          <p:cNvSpPr>
            <a:spLocks noGrp="1"/>
          </p:cNvSpPr>
          <p:nvPr>
            <p:ph type="chart" sz="half" idx="2"/>
          </p:nvPr>
        </p:nvSpPr>
        <p:spPr>
          <a:xfrm>
            <a:off x="6553200" y="1981200"/>
            <a:ext cx="4927600" cy="4114800"/>
          </a:xfrm>
        </p:spPr>
        <p:txBody>
          <a:bodyPr/>
          <a:lstStyle/>
          <a:p>
            <a:pPr lvl="0"/>
            <a:endParaRPr lang="en-AU" noProof="0" dirty="0"/>
          </a:p>
        </p:txBody>
      </p:sp>
      <p:sp>
        <p:nvSpPr>
          <p:cNvPr id="5" name="Rectangle 17"/>
          <p:cNvSpPr>
            <a:spLocks noGrp="1" noChangeArrowheads="1"/>
          </p:cNvSpPr>
          <p:nvPr>
            <p:ph type="dt" sz="half" idx="10"/>
          </p:nvPr>
        </p:nvSpPr>
        <p:spPr>
          <a:xfrm>
            <a:off x="1422400" y="6248400"/>
            <a:ext cx="2540000" cy="457200"/>
          </a:xfrm>
          <a:prstGeom prst="rect">
            <a:avLst/>
          </a:prstGeom>
          <a:ln/>
        </p:spPr>
        <p:txBody>
          <a:bodyPr/>
          <a:lstStyle>
            <a:lvl1pPr>
              <a:defRPr/>
            </a:lvl1pPr>
          </a:lstStyle>
          <a:p>
            <a:pPr fontAlgn="base">
              <a:spcBef>
                <a:spcPct val="0"/>
              </a:spcBef>
              <a:spcAft>
                <a:spcPct val="0"/>
              </a:spcAft>
              <a:defRPr/>
            </a:pPr>
            <a:fld id="{88827213-BD46-4ADE-B46D-F9F9AF0D2651}" type="datetime1">
              <a:rPr lang="en-AU" smtClean="0">
                <a:solidFill>
                  <a:prstClr val="black"/>
                </a:solidFill>
                <a:latin typeface="Tahoma" pitchFamily="34" charset="0"/>
                <a:cs typeface="Arial" pitchFamily="34" charset="0"/>
              </a:rPr>
              <a:pPr fontAlgn="base">
                <a:spcBef>
                  <a:spcPct val="0"/>
                </a:spcBef>
                <a:spcAft>
                  <a:spcPct val="0"/>
                </a:spcAft>
                <a:defRPr/>
              </a:pPr>
              <a:t>23/09/2018</a:t>
            </a:fld>
            <a:endParaRPr lang="en-US" dirty="0">
              <a:solidFill>
                <a:prstClr val="black"/>
              </a:solidFill>
              <a:latin typeface="Tahoma" pitchFamily="34" charset="0"/>
              <a:cs typeface="Arial" pitchFamily="34" charset="0"/>
            </a:endParaRPr>
          </a:p>
        </p:txBody>
      </p:sp>
      <p:sp>
        <p:nvSpPr>
          <p:cNvPr id="6" name="Rectangle 18"/>
          <p:cNvSpPr>
            <a:spLocks noGrp="1" noChangeArrowheads="1"/>
          </p:cNvSpPr>
          <p:nvPr>
            <p:ph type="ftr" sz="quarter" idx="11"/>
          </p:nvPr>
        </p:nvSpPr>
        <p:spPr>
          <a:xfrm>
            <a:off x="2540000" y="6248400"/>
            <a:ext cx="3454400" cy="228600"/>
          </a:xfrm>
          <a:prstGeom prst="rect">
            <a:avLst/>
          </a:prstGeom>
          <a:ln/>
        </p:spPr>
        <p:txBody>
          <a:bodyPr/>
          <a:lstStyle>
            <a:lvl1pPr>
              <a:defRPr/>
            </a:lvl1pPr>
          </a:lstStyle>
          <a:p>
            <a:pPr>
              <a:defRPr/>
            </a:pPr>
            <a:r>
              <a:rPr lang="en-AU" dirty="0">
                <a:solidFill>
                  <a:prstClr val="black"/>
                </a:solidFill>
              </a:rPr>
              <a:t>QUALITYCLASS LEADING A STRATEGIC QG SYSTEM</a:t>
            </a:r>
            <a:endParaRPr lang="en-US" dirty="0">
              <a:solidFill>
                <a:prstClr val="black"/>
              </a:solidFill>
            </a:endParaRPr>
          </a:p>
        </p:txBody>
      </p:sp>
      <p:sp>
        <p:nvSpPr>
          <p:cNvPr id="7" name="Rectangle 19"/>
          <p:cNvSpPr>
            <a:spLocks noGrp="1" noChangeArrowheads="1"/>
          </p:cNvSpPr>
          <p:nvPr>
            <p:ph type="sldNum" sz="quarter" idx="12"/>
          </p:nvPr>
        </p:nvSpPr>
        <p:spPr>
          <a:xfrm>
            <a:off x="406400" y="6248400"/>
            <a:ext cx="1219200" cy="228600"/>
          </a:xfrm>
          <a:prstGeom prst="rect">
            <a:avLst/>
          </a:prstGeom>
          <a:ln/>
        </p:spPr>
        <p:txBody>
          <a:bodyPr/>
          <a:lstStyle>
            <a:lvl1pPr>
              <a:defRPr/>
            </a:lvl1pPr>
          </a:lstStyle>
          <a:p>
            <a:pPr>
              <a:defRPr/>
            </a:pPr>
            <a:fld id="{62326BA5-EF03-4A00-9336-E205CCAD7F5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713168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64615" y="1195200"/>
            <a:ext cx="10859816" cy="4680000"/>
          </a:xfrm>
        </p:spPr>
        <p:txBody>
          <a:bodyPr/>
          <a:lstStyle>
            <a:lvl1pPr>
              <a:defRPr>
                <a:solidFill>
                  <a:schemeClr val="bg2">
                    <a:lumMod val="25000"/>
                  </a:schemeClr>
                </a:solidFill>
              </a:defRPr>
            </a:lvl1pPr>
          </a:lstStyle>
          <a:p>
            <a:pPr lvl="0"/>
            <a:r>
              <a:rPr lang="en-US" dirty="0"/>
              <a:t>Body</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p:txBody>
      </p:sp>
      <p:sp>
        <p:nvSpPr>
          <p:cNvPr id="2" name="Title 1"/>
          <p:cNvSpPr>
            <a:spLocks noGrp="1"/>
          </p:cNvSpPr>
          <p:nvPr>
            <p:ph type="title" hasCustomPrompt="1"/>
          </p:nvPr>
        </p:nvSpPr>
        <p:spPr>
          <a:xfrm>
            <a:off x="664615" y="255600"/>
            <a:ext cx="10859816" cy="871200"/>
          </a:xfrm>
        </p:spPr>
        <p:txBody>
          <a:bodyPr/>
          <a:lstStyle>
            <a:lvl1pPr>
              <a:defRPr/>
            </a:lvl1pPr>
          </a:lstStyle>
          <a:p>
            <a:r>
              <a:rPr lang="en-US" dirty="0"/>
              <a:t>Governing thought</a:t>
            </a:r>
            <a:endParaRPr lang="en-AU" dirty="0"/>
          </a:p>
        </p:txBody>
      </p:sp>
      <p:sp>
        <p:nvSpPr>
          <p:cNvPr id="8" name="Text Placeholder 7"/>
          <p:cNvSpPr>
            <a:spLocks noGrp="1"/>
          </p:cNvSpPr>
          <p:nvPr>
            <p:ph type="body" sz="quarter" idx="13" hasCustomPrompt="1"/>
          </p:nvPr>
        </p:nvSpPr>
        <p:spPr>
          <a:xfrm>
            <a:off x="666264" y="5950800"/>
            <a:ext cx="10861429" cy="360000"/>
          </a:xfrm>
        </p:spPr>
        <p:txBody>
          <a:bodyPr anchor="t" anchorCtr="0">
            <a:noAutofit/>
          </a:bodyPr>
          <a:lstStyle>
            <a:lvl1pPr algn="l">
              <a:defRPr sz="825" i="1" baseline="0"/>
            </a:lvl1pPr>
          </a:lstStyle>
          <a:p>
            <a:pPr lvl="0"/>
            <a:r>
              <a:rPr lang="en-US" dirty="0"/>
              <a:t>Source, note or footnote</a:t>
            </a:r>
          </a:p>
        </p:txBody>
      </p:sp>
    </p:spTree>
    <p:extLst>
      <p:ext uri="{BB962C8B-B14F-4D97-AF65-F5344CB8AC3E}">
        <p14:creationId xmlns:p14="http://schemas.microsoft.com/office/powerpoint/2010/main" val="239651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63911-3ADF-4394-B666-BF3172A7E4B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8781B63-648F-4481-81F0-12673490DA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6DFD4A0-D071-429C-A57F-CB1E5CE0569D}"/>
              </a:ext>
            </a:extLst>
          </p:cNvPr>
          <p:cNvSpPr>
            <a:spLocks noGrp="1"/>
          </p:cNvSpPr>
          <p:nvPr>
            <p:ph type="dt" sz="half" idx="10"/>
          </p:nvPr>
        </p:nvSpPr>
        <p:spPr/>
        <p:txBody>
          <a:bodyPr/>
          <a:lstStyle/>
          <a:p>
            <a:fld id="{E7A5CD2E-CCA0-4365-A509-DD51B6834DFA}" type="datetimeFigureOut">
              <a:rPr lang="en-AU" smtClean="0"/>
              <a:t>23/09/2018</a:t>
            </a:fld>
            <a:endParaRPr lang="en-AU" dirty="0"/>
          </a:p>
        </p:txBody>
      </p:sp>
      <p:sp>
        <p:nvSpPr>
          <p:cNvPr id="5" name="Footer Placeholder 4">
            <a:extLst>
              <a:ext uri="{FF2B5EF4-FFF2-40B4-BE49-F238E27FC236}">
                <a16:creationId xmlns:a16="http://schemas.microsoft.com/office/drawing/2014/main" id="{14E6EA37-E71D-432C-A0D3-32C83A35AD5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F169D0F-1012-42A8-9794-97BF6E04136E}"/>
              </a:ext>
            </a:extLst>
          </p:cNvPr>
          <p:cNvSpPr>
            <a:spLocks noGrp="1"/>
          </p:cNvSpPr>
          <p:nvPr>
            <p:ph type="sldNum" sz="quarter" idx="12"/>
          </p:nvPr>
        </p:nvSpPr>
        <p:spPr/>
        <p:txBody>
          <a:bodyPr/>
          <a:lstStyle/>
          <a:p>
            <a:fld id="{ED238F23-FEA9-440A-AABA-1E215175E48C}" type="slidenum">
              <a:rPr lang="en-AU" smtClean="0"/>
              <a:t>‹#›</a:t>
            </a:fld>
            <a:endParaRPr lang="en-AU" dirty="0"/>
          </a:p>
        </p:txBody>
      </p:sp>
    </p:spTree>
    <p:extLst>
      <p:ext uri="{BB962C8B-B14F-4D97-AF65-F5344CB8AC3E}">
        <p14:creationId xmlns:p14="http://schemas.microsoft.com/office/powerpoint/2010/main" val="3349508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64615" y="1195200"/>
            <a:ext cx="10859816" cy="4680000"/>
          </a:xfrm>
        </p:spPr>
        <p:txBody>
          <a:bodyPr/>
          <a:lstStyle/>
          <a:p>
            <a:pPr lvl="0"/>
            <a:r>
              <a:rPr lang="en-US" dirty="0"/>
              <a:t>Body</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p:txBody>
      </p:sp>
      <p:sp>
        <p:nvSpPr>
          <p:cNvPr id="2" name="Title 1"/>
          <p:cNvSpPr>
            <a:spLocks noGrp="1"/>
          </p:cNvSpPr>
          <p:nvPr>
            <p:ph type="title" hasCustomPrompt="1"/>
          </p:nvPr>
        </p:nvSpPr>
        <p:spPr>
          <a:xfrm>
            <a:off x="664615" y="255600"/>
            <a:ext cx="10859816" cy="871200"/>
          </a:xfrm>
        </p:spPr>
        <p:txBody>
          <a:bodyPr/>
          <a:lstStyle>
            <a:lvl1pPr>
              <a:defRPr/>
            </a:lvl1pPr>
          </a:lstStyle>
          <a:p>
            <a:r>
              <a:rPr lang="en-US" dirty="0"/>
              <a:t>Governing thought</a:t>
            </a:r>
            <a:endParaRPr lang="en-AU" dirty="0"/>
          </a:p>
        </p:txBody>
      </p:sp>
      <p:sp>
        <p:nvSpPr>
          <p:cNvPr id="8" name="Text Placeholder 7"/>
          <p:cNvSpPr>
            <a:spLocks noGrp="1"/>
          </p:cNvSpPr>
          <p:nvPr>
            <p:ph type="body" sz="quarter" idx="13" hasCustomPrompt="1"/>
          </p:nvPr>
        </p:nvSpPr>
        <p:spPr>
          <a:xfrm>
            <a:off x="666264" y="5950800"/>
            <a:ext cx="10861429" cy="360000"/>
          </a:xfrm>
        </p:spPr>
        <p:txBody>
          <a:bodyPr anchor="t" anchorCtr="0">
            <a:noAutofit/>
          </a:bodyPr>
          <a:lstStyle>
            <a:lvl1pPr algn="l">
              <a:defRPr sz="825" i="1" baseline="0"/>
            </a:lvl1pPr>
          </a:lstStyle>
          <a:p>
            <a:pPr lvl="0"/>
            <a:r>
              <a:rPr lang="en-US" dirty="0"/>
              <a:t>Source, note or footnote</a:t>
            </a:r>
          </a:p>
        </p:txBody>
      </p:sp>
    </p:spTree>
    <p:extLst>
      <p:ext uri="{BB962C8B-B14F-4D97-AF65-F5344CB8AC3E}">
        <p14:creationId xmlns:p14="http://schemas.microsoft.com/office/powerpoint/2010/main" val="65626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CFA0-9BC8-45D5-9816-3E461D6F47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ACD5C33-A853-4FAC-8BE7-1D85772D5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CBD4B2-7998-4CD3-B224-773C68036992}"/>
              </a:ext>
            </a:extLst>
          </p:cNvPr>
          <p:cNvSpPr>
            <a:spLocks noGrp="1"/>
          </p:cNvSpPr>
          <p:nvPr>
            <p:ph type="dt" sz="half" idx="10"/>
          </p:nvPr>
        </p:nvSpPr>
        <p:spPr/>
        <p:txBody>
          <a:bodyPr/>
          <a:lstStyle/>
          <a:p>
            <a:fld id="{E7A5CD2E-CCA0-4365-A509-DD51B6834DFA}" type="datetimeFigureOut">
              <a:rPr lang="en-AU" smtClean="0"/>
              <a:t>23/09/2018</a:t>
            </a:fld>
            <a:endParaRPr lang="en-AU" dirty="0"/>
          </a:p>
        </p:txBody>
      </p:sp>
      <p:sp>
        <p:nvSpPr>
          <p:cNvPr id="5" name="Footer Placeholder 4">
            <a:extLst>
              <a:ext uri="{FF2B5EF4-FFF2-40B4-BE49-F238E27FC236}">
                <a16:creationId xmlns:a16="http://schemas.microsoft.com/office/drawing/2014/main" id="{26C6C8AC-AF09-45CE-A03A-42E00C7B969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ED6753F2-5D95-49FE-9512-9D38F60839FC}"/>
              </a:ext>
            </a:extLst>
          </p:cNvPr>
          <p:cNvSpPr>
            <a:spLocks noGrp="1"/>
          </p:cNvSpPr>
          <p:nvPr>
            <p:ph type="sldNum" sz="quarter" idx="12"/>
          </p:nvPr>
        </p:nvSpPr>
        <p:spPr/>
        <p:txBody>
          <a:bodyPr/>
          <a:lstStyle/>
          <a:p>
            <a:fld id="{ED238F23-FEA9-440A-AABA-1E215175E48C}" type="slidenum">
              <a:rPr lang="en-AU" smtClean="0"/>
              <a:t>‹#›</a:t>
            </a:fld>
            <a:endParaRPr lang="en-AU" dirty="0"/>
          </a:p>
        </p:txBody>
      </p:sp>
    </p:spTree>
    <p:extLst>
      <p:ext uri="{BB962C8B-B14F-4D97-AF65-F5344CB8AC3E}">
        <p14:creationId xmlns:p14="http://schemas.microsoft.com/office/powerpoint/2010/main" val="109481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0C06-9180-4CE5-852E-47B218A79C2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4149F55-59B7-427B-A49C-4FC3417ED4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4AF8768-4A4C-4E3F-9C08-29B8553FD7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9F962BE-ADF1-473B-AB9C-65539B8F1B71}"/>
              </a:ext>
            </a:extLst>
          </p:cNvPr>
          <p:cNvSpPr>
            <a:spLocks noGrp="1"/>
          </p:cNvSpPr>
          <p:nvPr>
            <p:ph type="dt" sz="half" idx="10"/>
          </p:nvPr>
        </p:nvSpPr>
        <p:spPr/>
        <p:txBody>
          <a:bodyPr/>
          <a:lstStyle/>
          <a:p>
            <a:fld id="{E7A5CD2E-CCA0-4365-A509-DD51B6834DFA}" type="datetimeFigureOut">
              <a:rPr lang="en-AU" smtClean="0"/>
              <a:t>23/09/2018</a:t>
            </a:fld>
            <a:endParaRPr lang="en-AU" dirty="0"/>
          </a:p>
        </p:txBody>
      </p:sp>
      <p:sp>
        <p:nvSpPr>
          <p:cNvPr id="6" name="Footer Placeholder 5">
            <a:extLst>
              <a:ext uri="{FF2B5EF4-FFF2-40B4-BE49-F238E27FC236}">
                <a16:creationId xmlns:a16="http://schemas.microsoft.com/office/drawing/2014/main" id="{545FBFB3-058F-473D-8EE7-642C485C4E9A}"/>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B6B7A9F5-3149-4158-B951-496BD5ACC9DC}"/>
              </a:ext>
            </a:extLst>
          </p:cNvPr>
          <p:cNvSpPr>
            <a:spLocks noGrp="1"/>
          </p:cNvSpPr>
          <p:nvPr>
            <p:ph type="sldNum" sz="quarter" idx="12"/>
          </p:nvPr>
        </p:nvSpPr>
        <p:spPr/>
        <p:txBody>
          <a:bodyPr/>
          <a:lstStyle/>
          <a:p>
            <a:fld id="{ED238F23-FEA9-440A-AABA-1E215175E48C}" type="slidenum">
              <a:rPr lang="en-AU" smtClean="0"/>
              <a:t>‹#›</a:t>
            </a:fld>
            <a:endParaRPr lang="en-AU" dirty="0"/>
          </a:p>
        </p:txBody>
      </p:sp>
    </p:spTree>
    <p:extLst>
      <p:ext uri="{BB962C8B-B14F-4D97-AF65-F5344CB8AC3E}">
        <p14:creationId xmlns:p14="http://schemas.microsoft.com/office/powerpoint/2010/main" val="72655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60CF-23F6-4404-9BA8-B6480404226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3020551-828B-4ECF-8BB4-57CD64CD4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3A4E02-7C3D-4C9A-B337-CF8F678A8B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55CB980-2644-49D3-A2E3-92D0541A3E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3C95F8-87D2-4209-973F-C38151FC02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063F150-6127-4565-A7FA-438903E18DB5}"/>
              </a:ext>
            </a:extLst>
          </p:cNvPr>
          <p:cNvSpPr>
            <a:spLocks noGrp="1"/>
          </p:cNvSpPr>
          <p:nvPr>
            <p:ph type="dt" sz="half" idx="10"/>
          </p:nvPr>
        </p:nvSpPr>
        <p:spPr/>
        <p:txBody>
          <a:bodyPr/>
          <a:lstStyle/>
          <a:p>
            <a:fld id="{E7A5CD2E-CCA0-4365-A509-DD51B6834DFA}" type="datetimeFigureOut">
              <a:rPr lang="en-AU" smtClean="0"/>
              <a:t>23/09/2018</a:t>
            </a:fld>
            <a:endParaRPr lang="en-AU" dirty="0"/>
          </a:p>
        </p:txBody>
      </p:sp>
      <p:sp>
        <p:nvSpPr>
          <p:cNvPr id="8" name="Footer Placeholder 7">
            <a:extLst>
              <a:ext uri="{FF2B5EF4-FFF2-40B4-BE49-F238E27FC236}">
                <a16:creationId xmlns:a16="http://schemas.microsoft.com/office/drawing/2014/main" id="{32883E94-BCE2-4871-8B10-BCD16BD6769A}"/>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148B4EDF-3028-4F04-8C72-6EB73C739CA8}"/>
              </a:ext>
            </a:extLst>
          </p:cNvPr>
          <p:cNvSpPr>
            <a:spLocks noGrp="1"/>
          </p:cNvSpPr>
          <p:nvPr>
            <p:ph type="sldNum" sz="quarter" idx="12"/>
          </p:nvPr>
        </p:nvSpPr>
        <p:spPr/>
        <p:txBody>
          <a:bodyPr/>
          <a:lstStyle/>
          <a:p>
            <a:fld id="{ED238F23-FEA9-440A-AABA-1E215175E48C}" type="slidenum">
              <a:rPr lang="en-AU" smtClean="0"/>
              <a:t>‹#›</a:t>
            </a:fld>
            <a:endParaRPr lang="en-AU" dirty="0"/>
          </a:p>
        </p:txBody>
      </p:sp>
    </p:spTree>
    <p:extLst>
      <p:ext uri="{BB962C8B-B14F-4D97-AF65-F5344CB8AC3E}">
        <p14:creationId xmlns:p14="http://schemas.microsoft.com/office/powerpoint/2010/main" val="1508052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D40BF-9F54-42E2-893D-068A26072C3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587DDD6-6628-45DA-B29D-2F477436A4CA}"/>
              </a:ext>
            </a:extLst>
          </p:cNvPr>
          <p:cNvSpPr>
            <a:spLocks noGrp="1"/>
          </p:cNvSpPr>
          <p:nvPr>
            <p:ph type="dt" sz="half" idx="10"/>
          </p:nvPr>
        </p:nvSpPr>
        <p:spPr/>
        <p:txBody>
          <a:bodyPr/>
          <a:lstStyle/>
          <a:p>
            <a:fld id="{E7A5CD2E-CCA0-4365-A509-DD51B6834DFA}" type="datetimeFigureOut">
              <a:rPr lang="en-AU" smtClean="0"/>
              <a:t>23/09/2018</a:t>
            </a:fld>
            <a:endParaRPr lang="en-AU" dirty="0"/>
          </a:p>
        </p:txBody>
      </p:sp>
      <p:sp>
        <p:nvSpPr>
          <p:cNvPr id="4" name="Footer Placeholder 3">
            <a:extLst>
              <a:ext uri="{FF2B5EF4-FFF2-40B4-BE49-F238E27FC236}">
                <a16:creationId xmlns:a16="http://schemas.microsoft.com/office/drawing/2014/main" id="{3BBF901E-7F95-4FB2-B737-8A7F86BAD8D8}"/>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E1D39ACA-6CE4-4822-8A79-A2B187B02487}"/>
              </a:ext>
            </a:extLst>
          </p:cNvPr>
          <p:cNvSpPr>
            <a:spLocks noGrp="1"/>
          </p:cNvSpPr>
          <p:nvPr>
            <p:ph type="sldNum" sz="quarter" idx="12"/>
          </p:nvPr>
        </p:nvSpPr>
        <p:spPr/>
        <p:txBody>
          <a:bodyPr/>
          <a:lstStyle/>
          <a:p>
            <a:fld id="{ED238F23-FEA9-440A-AABA-1E215175E48C}" type="slidenum">
              <a:rPr lang="en-AU" smtClean="0"/>
              <a:t>‹#›</a:t>
            </a:fld>
            <a:endParaRPr lang="en-AU" dirty="0"/>
          </a:p>
        </p:txBody>
      </p:sp>
    </p:spTree>
    <p:extLst>
      <p:ext uri="{BB962C8B-B14F-4D97-AF65-F5344CB8AC3E}">
        <p14:creationId xmlns:p14="http://schemas.microsoft.com/office/powerpoint/2010/main" val="196756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4B7B6E-EDD0-41BB-92C5-55F1164D0E34}"/>
              </a:ext>
            </a:extLst>
          </p:cNvPr>
          <p:cNvSpPr>
            <a:spLocks noGrp="1"/>
          </p:cNvSpPr>
          <p:nvPr>
            <p:ph type="dt" sz="half" idx="10"/>
          </p:nvPr>
        </p:nvSpPr>
        <p:spPr/>
        <p:txBody>
          <a:bodyPr/>
          <a:lstStyle/>
          <a:p>
            <a:fld id="{E7A5CD2E-CCA0-4365-A509-DD51B6834DFA}" type="datetimeFigureOut">
              <a:rPr lang="en-AU" smtClean="0"/>
              <a:t>23/09/2018</a:t>
            </a:fld>
            <a:endParaRPr lang="en-AU" dirty="0"/>
          </a:p>
        </p:txBody>
      </p:sp>
      <p:sp>
        <p:nvSpPr>
          <p:cNvPr id="3" name="Footer Placeholder 2">
            <a:extLst>
              <a:ext uri="{FF2B5EF4-FFF2-40B4-BE49-F238E27FC236}">
                <a16:creationId xmlns:a16="http://schemas.microsoft.com/office/drawing/2014/main" id="{874A8194-759F-4FE1-B2CF-38D73F4CF617}"/>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C3F3EB5E-C158-4E48-B653-D459E517BE60}"/>
              </a:ext>
            </a:extLst>
          </p:cNvPr>
          <p:cNvSpPr>
            <a:spLocks noGrp="1"/>
          </p:cNvSpPr>
          <p:nvPr>
            <p:ph type="sldNum" sz="quarter" idx="12"/>
          </p:nvPr>
        </p:nvSpPr>
        <p:spPr/>
        <p:txBody>
          <a:bodyPr/>
          <a:lstStyle/>
          <a:p>
            <a:fld id="{ED238F23-FEA9-440A-AABA-1E215175E48C}" type="slidenum">
              <a:rPr lang="en-AU" smtClean="0"/>
              <a:t>‹#›</a:t>
            </a:fld>
            <a:endParaRPr lang="en-AU" dirty="0"/>
          </a:p>
        </p:txBody>
      </p:sp>
    </p:spTree>
    <p:extLst>
      <p:ext uri="{BB962C8B-B14F-4D97-AF65-F5344CB8AC3E}">
        <p14:creationId xmlns:p14="http://schemas.microsoft.com/office/powerpoint/2010/main" val="38077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05D9-294F-4228-832D-CE9F5E10D9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0E2C7A0-A89F-4040-BEB7-706E6933F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BB95745-CD7C-4215-942B-E92A0B27E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D002D3-72A2-41EF-B6F5-5DD05DC2CFEF}"/>
              </a:ext>
            </a:extLst>
          </p:cNvPr>
          <p:cNvSpPr>
            <a:spLocks noGrp="1"/>
          </p:cNvSpPr>
          <p:nvPr>
            <p:ph type="dt" sz="half" idx="10"/>
          </p:nvPr>
        </p:nvSpPr>
        <p:spPr/>
        <p:txBody>
          <a:bodyPr/>
          <a:lstStyle/>
          <a:p>
            <a:fld id="{E7A5CD2E-CCA0-4365-A509-DD51B6834DFA}" type="datetimeFigureOut">
              <a:rPr lang="en-AU" smtClean="0"/>
              <a:t>23/09/2018</a:t>
            </a:fld>
            <a:endParaRPr lang="en-AU" dirty="0"/>
          </a:p>
        </p:txBody>
      </p:sp>
      <p:sp>
        <p:nvSpPr>
          <p:cNvPr id="6" name="Footer Placeholder 5">
            <a:extLst>
              <a:ext uri="{FF2B5EF4-FFF2-40B4-BE49-F238E27FC236}">
                <a16:creationId xmlns:a16="http://schemas.microsoft.com/office/drawing/2014/main" id="{CA18A4C9-8AC9-4904-AB15-E9A534CE2635}"/>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6FFA0638-4670-40DB-8A70-CF08F97891E9}"/>
              </a:ext>
            </a:extLst>
          </p:cNvPr>
          <p:cNvSpPr>
            <a:spLocks noGrp="1"/>
          </p:cNvSpPr>
          <p:nvPr>
            <p:ph type="sldNum" sz="quarter" idx="12"/>
          </p:nvPr>
        </p:nvSpPr>
        <p:spPr/>
        <p:txBody>
          <a:bodyPr/>
          <a:lstStyle/>
          <a:p>
            <a:fld id="{ED238F23-FEA9-440A-AABA-1E215175E48C}" type="slidenum">
              <a:rPr lang="en-AU" smtClean="0"/>
              <a:t>‹#›</a:t>
            </a:fld>
            <a:endParaRPr lang="en-AU" dirty="0"/>
          </a:p>
        </p:txBody>
      </p:sp>
    </p:spTree>
    <p:extLst>
      <p:ext uri="{BB962C8B-B14F-4D97-AF65-F5344CB8AC3E}">
        <p14:creationId xmlns:p14="http://schemas.microsoft.com/office/powerpoint/2010/main" val="3441194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6EE81-8ED1-4CB9-84A6-A9F0ACEF9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1835E27-DFA7-4BBA-A86B-CEDCC80CC1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F2C8CA29-E224-445F-9E46-A8427DFF1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F74ACC-AA3D-4196-A4B9-A789924ABF53}"/>
              </a:ext>
            </a:extLst>
          </p:cNvPr>
          <p:cNvSpPr>
            <a:spLocks noGrp="1"/>
          </p:cNvSpPr>
          <p:nvPr>
            <p:ph type="dt" sz="half" idx="10"/>
          </p:nvPr>
        </p:nvSpPr>
        <p:spPr/>
        <p:txBody>
          <a:bodyPr/>
          <a:lstStyle/>
          <a:p>
            <a:fld id="{E7A5CD2E-CCA0-4365-A509-DD51B6834DFA}" type="datetimeFigureOut">
              <a:rPr lang="en-AU" smtClean="0"/>
              <a:t>23/09/2018</a:t>
            </a:fld>
            <a:endParaRPr lang="en-AU" dirty="0"/>
          </a:p>
        </p:txBody>
      </p:sp>
      <p:sp>
        <p:nvSpPr>
          <p:cNvPr id="6" name="Footer Placeholder 5">
            <a:extLst>
              <a:ext uri="{FF2B5EF4-FFF2-40B4-BE49-F238E27FC236}">
                <a16:creationId xmlns:a16="http://schemas.microsoft.com/office/drawing/2014/main" id="{74C60FE9-6EC8-4544-A43B-6D35E33EA9A9}"/>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32A2ABDF-5DAA-4EEC-8E8F-B9A2EE453F99}"/>
              </a:ext>
            </a:extLst>
          </p:cNvPr>
          <p:cNvSpPr>
            <a:spLocks noGrp="1"/>
          </p:cNvSpPr>
          <p:nvPr>
            <p:ph type="sldNum" sz="quarter" idx="12"/>
          </p:nvPr>
        </p:nvSpPr>
        <p:spPr/>
        <p:txBody>
          <a:bodyPr/>
          <a:lstStyle/>
          <a:p>
            <a:fld id="{ED238F23-FEA9-440A-AABA-1E215175E48C}" type="slidenum">
              <a:rPr lang="en-AU" smtClean="0"/>
              <a:t>‹#›</a:t>
            </a:fld>
            <a:endParaRPr lang="en-AU" dirty="0"/>
          </a:p>
        </p:txBody>
      </p:sp>
    </p:spTree>
    <p:extLst>
      <p:ext uri="{BB962C8B-B14F-4D97-AF65-F5344CB8AC3E}">
        <p14:creationId xmlns:p14="http://schemas.microsoft.com/office/powerpoint/2010/main" val="96743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09FAC3-8649-4755-B928-A3D9EB40B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A8A6E3D-3994-4123-ACA4-C1144A1EE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A6EE848-58AA-4BD0-8552-BE63EBB0E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5CD2E-CCA0-4365-A509-DD51B6834DFA}" type="datetimeFigureOut">
              <a:rPr lang="en-AU" smtClean="0"/>
              <a:t>23/09/2018</a:t>
            </a:fld>
            <a:endParaRPr lang="en-AU" dirty="0"/>
          </a:p>
        </p:txBody>
      </p:sp>
      <p:sp>
        <p:nvSpPr>
          <p:cNvPr id="5" name="Footer Placeholder 4">
            <a:extLst>
              <a:ext uri="{FF2B5EF4-FFF2-40B4-BE49-F238E27FC236}">
                <a16:creationId xmlns:a16="http://schemas.microsoft.com/office/drawing/2014/main" id="{74EC15FF-AC68-41B1-970C-8AA3CADE37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1AFCA43E-C158-47DC-92DC-D495335D9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38F23-FEA9-440A-AABA-1E215175E48C}" type="slidenum">
              <a:rPr lang="en-AU" smtClean="0"/>
              <a:t>‹#›</a:t>
            </a:fld>
            <a:endParaRPr lang="en-AU" dirty="0"/>
          </a:p>
        </p:txBody>
      </p:sp>
    </p:spTree>
    <p:extLst>
      <p:ext uri="{BB962C8B-B14F-4D97-AF65-F5344CB8AC3E}">
        <p14:creationId xmlns:p14="http://schemas.microsoft.com/office/powerpoint/2010/main" val="376811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0813" y="0"/>
            <a:ext cx="2436812" cy="6858000"/>
            <a:chOff x="1320800" y="0"/>
            <a:chExt cx="2436813" cy="6858001"/>
          </a:xfrm>
        </p:grpSpPr>
        <p:sp>
          <p:nvSpPr>
            <p:cNvPr id="1032" name="Freeform 6"/>
            <p:cNvSpPr>
              <a:spLocks/>
            </p:cNvSpPr>
            <p:nvPr/>
          </p:nvSpPr>
          <p:spPr bwMode="auto">
            <a:xfrm>
              <a:off x="1627188" y="0"/>
              <a:ext cx="1122363" cy="5329238"/>
            </a:xfrm>
            <a:custGeom>
              <a:avLst/>
              <a:gdLst>
                <a:gd name="T0" fmla="*/ 0 w 707"/>
                <a:gd name="T1" fmla="*/ 3330 h 3357"/>
                <a:gd name="T2" fmla="*/ 156 w 707"/>
                <a:gd name="T3" fmla="*/ 3357 h 3357"/>
                <a:gd name="T4" fmla="*/ 707 w 707"/>
                <a:gd name="T5" fmla="*/ 0 h 3357"/>
                <a:gd name="T6" fmla="*/ 547 w 707"/>
                <a:gd name="T7" fmla="*/ 0 h 3357"/>
                <a:gd name="T8" fmla="*/ 0 w 707"/>
                <a:gd name="T9" fmla="*/ 3330 h 3357"/>
              </a:gdLst>
              <a:ahLst/>
              <a:cxnLst>
                <a:cxn ang="0">
                  <a:pos x="T0" y="T1"/>
                </a:cxn>
                <a:cxn ang="0">
                  <a:pos x="T2" y="T3"/>
                </a:cxn>
                <a:cxn ang="0">
                  <a:pos x="T4" y="T5"/>
                </a:cxn>
                <a:cxn ang="0">
                  <a:pos x="T6" y="T7"/>
                </a:cxn>
                <a:cxn ang="0">
                  <a:pos x="T8" y="T9"/>
                </a:cxn>
              </a:cxnLst>
              <a:rect l="0" t="0" r="r" b="b"/>
              <a:pathLst>
                <a:path w="707" h="3357">
                  <a:moveTo>
                    <a:pt x="0" y="3330"/>
                  </a:moveTo>
                  <a:lnTo>
                    <a:pt x="156" y="3357"/>
                  </a:lnTo>
                  <a:lnTo>
                    <a:pt x="707" y="0"/>
                  </a:lnTo>
                  <a:lnTo>
                    <a:pt x="547" y="0"/>
                  </a:lnTo>
                  <a:lnTo>
                    <a:pt x="0" y="33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 name="Freeform 7"/>
            <p:cNvSpPr/>
            <p:nvPr/>
          </p:nvSpPr>
          <p:spPr bwMode="auto">
            <a:xfrm>
              <a:off x="1320800" y="0"/>
              <a:ext cx="1117600" cy="5276851"/>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1"/>
              <a:ext cx="1228726"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7" y="5291139"/>
              <a:ext cx="1495426" cy="1566862"/>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7" y="5286376"/>
              <a:ext cx="2130426"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1"/>
              <a:ext cx="1695451"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1484313" y="87881"/>
            <a:ext cx="100187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1028" name="Text Placeholder 2"/>
          <p:cNvSpPr>
            <a:spLocks noGrp="1"/>
          </p:cNvSpPr>
          <p:nvPr>
            <p:ph type="body" idx="1"/>
          </p:nvPr>
        </p:nvSpPr>
        <p:spPr bwMode="auto">
          <a:xfrm>
            <a:off x="1484313" y="2090738"/>
            <a:ext cx="100187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dirty="0"/>
              <a:t>Edit Master text styles</a:t>
            </a:r>
          </a:p>
          <a:p>
            <a:pPr lvl="1"/>
            <a:r>
              <a:rPr lang="en-AU" altLang="en-US" dirty="0"/>
              <a:t>Second level</a:t>
            </a:r>
          </a:p>
          <a:p>
            <a:pPr lvl="2"/>
            <a:r>
              <a:rPr lang="en-AU" altLang="en-US" dirty="0"/>
              <a:t>Third level</a:t>
            </a:r>
          </a:p>
          <a:p>
            <a:pPr lvl="3"/>
            <a:r>
              <a:rPr lang="en-AU" altLang="en-US" dirty="0"/>
              <a:t>Fourth level</a:t>
            </a:r>
          </a:p>
          <a:p>
            <a:pPr lvl="4"/>
            <a:r>
              <a:rPr lang="en-AU" altLang="en-US" dirty="0"/>
              <a:t>Fifth level</a:t>
            </a:r>
          </a:p>
        </p:txBody>
      </p:sp>
      <p:sp>
        <p:nvSpPr>
          <p:cNvPr id="6" name="Slide Number Placeholder 5"/>
          <p:cNvSpPr>
            <a:spLocks noGrp="1"/>
          </p:cNvSpPr>
          <p:nvPr>
            <p:ph type="sldNum" sz="quarter" idx="4"/>
          </p:nvPr>
        </p:nvSpPr>
        <p:spPr>
          <a:xfrm>
            <a:off x="10952163" y="5883275"/>
            <a:ext cx="550862"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chemeClr val="tx1"/>
                </a:solidFill>
                <a:effectLst/>
                <a:latin typeface="+mn-lt"/>
              </a:defRPr>
            </a:lvl1pPr>
          </a:lstStyle>
          <a:p>
            <a:fld id="{3D5A46C9-E1DA-4B61-8CF7-F1CA17FAB302}" type="slidenum">
              <a:rPr lang="en-AU" smtClean="0"/>
              <a:t>‹#›</a:t>
            </a:fld>
            <a:endParaRPr lang="en-AU" dirty="0"/>
          </a:p>
        </p:txBody>
      </p:sp>
    </p:spTree>
    <p:extLst>
      <p:ext uri="{BB962C8B-B14F-4D97-AF65-F5344CB8AC3E}">
        <p14:creationId xmlns:p14="http://schemas.microsoft.com/office/powerpoint/2010/main" val="3649461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fontAlgn="base" hangingPunct="1">
        <a:spcBef>
          <a:spcPct val="0"/>
        </a:spcBef>
        <a:spcAft>
          <a:spcPct val="0"/>
        </a:spcAft>
        <a:defRPr sz="3200" b="1" kern="1200">
          <a:ln w="3175" cmpd="sng">
            <a:noFill/>
          </a:ln>
          <a:solidFill>
            <a:schemeClr val="bg2">
              <a:lumMod val="25000"/>
            </a:schemeClr>
          </a:solidFill>
          <a:latin typeface="+mj-lt"/>
          <a:ea typeface="+mj-ea"/>
          <a:cs typeface="+mj-cs"/>
        </a:defRPr>
      </a:lvl1pPr>
      <a:lvl2pPr algn="ctr" defTabSz="457200" rtl="0" eaLnBrk="1" fontAlgn="base" hangingPunct="1">
        <a:spcBef>
          <a:spcPct val="0"/>
        </a:spcBef>
        <a:spcAft>
          <a:spcPct val="0"/>
        </a:spcAft>
        <a:defRPr sz="4000">
          <a:solidFill>
            <a:schemeClr val="tx1"/>
          </a:solidFill>
          <a:latin typeface="Arial" panose="020B0604020202020204" pitchFamily="34" charset="0"/>
        </a:defRPr>
      </a:lvl2pPr>
      <a:lvl3pPr algn="ctr" defTabSz="457200" rtl="0" eaLnBrk="1" fontAlgn="base" hangingPunct="1">
        <a:spcBef>
          <a:spcPct val="0"/>
        </a:spcBef>
        <a:spcAft>
          <a:spcPct val="0"/>
        </a:spcAft>
        <a:defRPr sz="4000">
          <a:solidFill>
            <a:schemeClr val="tx1"/>
          </a:solidFill>
          <a:latin typeface="Arial" panose="020B0604020202020204" pitchFamily="34" charset="0"/>
        </a:defRPr>
      </a:lvl3pPr>
      <a:lvl4pPr algn="ctr" defTabSz="457200" rtl="0" eaLnBrk="1" fontAlgn="base" hangingPunct="1">
        <a:spcBef>
          <a:spcPct val="0"/>
        </a:spcBef>
        <a:spcAft>
          <a:spcPct val="0"/>
        </a:spcAft>
        <a:defRPr sz="4000">
          <a:solidFill>
            <a:schemeClr val="tx1"/>
          </a:solidFill>
          <a:latin typeface="Arial" panose="020B0604020202020204" pitchFamily="34" charset="0"/>
        </a:defRPr>
      </a:lvl4pPr>
      <a:lvl5pPr algn="ctr" defTabSz="457200" rtl="0" eaLnBrk="1" fontAlgn="base" hangingPunct="1">
        <a:spcBef>
          <a:spcPct val="0"/>
        </a:spcBef>
        <a:spcAft>
          <a:spcPct val="0"/>
        </a:spcAft>
        <a:defRPr sz="4000">
          <a:solidFill>
            <a:schemeClr val="tx1"/>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fontAlgn="base" hangingPunct="1">
        <a:spcBef>
          <a:spcPct val="20000"/>
        </a:spcBef>
        <a:spcAft>
          <a:spcPts val="600"/>
        </a:spcAft>
        <a:buClr>
          <a:srgbClr val="1287C3"/>
        </a:buClr>
        <a:buSzPct val="145000"/>
        <a:buFont typeface="Arial" panose="020B0604020202020204" pitchFamily="34" charset="0"/>
        <a:buNone/>
        <a:defRPr sz="2000" b="0" kern="1200">
          <a:solidFill>
            <a:schemeClr val="bg2">
              <a:lumMod val="25000"/>
            </a:schemeClr>
          </a:solidFill>
          <a:latin typeface="+mn-lt"/>
          <a:ea typeface="+mn-ea"/>
          <a:cs typeface="+mn-cs"/>
        </a:defRPr>
      </a:lvl1pPr>
      <a:lvl2pPr marL="742950" indent="-285750" algn="l" defTabSz="457200" rtl="0" eaLnBrk="1" fontAlgn="base" hangingPunct="1">
        <a:spcBef>
          <a:spcPct val="20000"/>
        </a:spcBef>
        <a:spcAft>
          <a:spcPts val="600"/>
        </a:spcAft>
        <a:buClr>
          <a:srgbClr val="1287C3"/>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1" fontAlgn="base" hangingPunct="1">
        <a:spcBef>
          <a:spcPct val="20000"/>
        </a:spcBef>
        <a:spcAft>
          <a:spcPts val="600"/>
        </a:spcAft>
        <a:buClr>
          <a:srgbClr val="1287C3"/>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1" fontAlgn="base" hangingPunct="1">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1" fontAlgn="base" hangingPunct="1">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99935-5B71-4FFD-8397-E80BE9FDFD8A}"/>
              </a:ext>
            </a:extLst>
          </p:cNvPr>
          <p:cNvSpPr>
            <a:spLocks noGrp="1"/>
          </p:cNvSpPr>
          <p:nvPr>
            <p:ph type="title"/>
          </p:nvPr>
        </p:nvSpPr>
        <p:spPr/>
        <p:txBody>
          <a:bodyPr>
            <a:normAutofit/>
          </a:bodyPr>
          <a:lstStyle/>
          <a:p>
            <a:r>
              <a:rPr lang="en-US" sz="4000" b="1" dirty="0"/>
              <a:t>APPENDIX 1: Strategic Quality System Model</a:t>
            </a:r>
            <a:endParaRPr lang="en-AU" sz="4000" b="1" dirty="0"/>
          </a:p>
        </p:txBody>
      </p:sp>
      <p:pic>
        <p:nvPicPr>
          <p:cNvPr id="6" name="Content Placeholder 5">
            <a:extLst>
              <a:ext uri="{FF2B5EF4-FFF2-40B4-BE49-F238E27FC236}">
                <a16:creationId xmlns:a16="http://schemas.microsoft.com/office/drawing/2014/main" id="{08792F4A-71F4-4774-B4FA-948142CAD655}"/>
              </a:ext>
            </a:extLst>
          </p:cNvPr>
          <p:cNvPicPr>
            <a:picLocks noGrp="1" noChangeAspect="1"/>
          </p:cNvPicPr>
          <p:nvPr>
            <p:ph idx="1"/>
          </p:nvPr>
        </p:nvPicPr>
        <p:blipFill>
          <a:blip r:embed="rId2"/>
          <a:stretch>
            <a:fillRect/>
          </a:stretch>
        </p:blipFill>
        <p:spPr>
          <a:xfrm>
            <a:off x="2475448" y="1799968"/>
            <a:ext cx="7057552" cy="4371371"/>
          </a:xfrm>
          <a:prstGeom prst="rect">
            <a:avLst/>
          </a:prstGeom>
        </p:spPr>
      </p:pic>
    </p:spTree>
    <p:extLst>
      <p:ext uri="{BB962C8B-B14F-4D97-AF65-F5344CB8AC3E}">
        <p14:creationId xmlns:p14="http://schemas.microsoft.com/office/powerpoint/2010/main" val="426202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75C23-7A67-4224-9359-1ADD02A4AF0A}"/>
              </a:ext>
            </a:extLst>
          </p:cNvPr>
          <p:cNvSpPr>
            <a:spLocks noGrp="1"/>
          </p:cNvSpPr>
          <p:nvPr>
            <p:ph type="title"/>
          </p:nvPr>
        </p:nvSpPr>
        <p:spPr>
          <a:xfrm>
            <a:off x="1383809" y="137788"/>
            <a:ext cx="10515600" cy="1325563"/>
          </a:xfrm>
        </p:spPr>
        <p:txBody>
          <a:bodyPr>
            <a:normAutofit/>
          </a:bodyPr>
          <a:lstStyle/>
          <a:p>
            <a:r>
              <a:rPr lang="en-US" sz="4000" b="1" dirty="0"/>
              <a:t>APPENDIX 2: Great Care Goals and Actions</a:t>
            </a:r>
            <a:endParaRPr lang="en-AU" sz="4000" b="1" dirty="0"/>
          </a:p>
        </p:txBody>
      </p:sp>
      <p:graphicFrame>
        <p:nvGraphicFramePr>
          <p:cNvPr id="4" name="Content Placeholder 3">
            <a:extLst>
              <a:ext uri="{FF2B5EF4-FFF2-40B4-BE49-F238E27FC236}">
                <a16:creationId xmlns:a16="http://schemas.microsoft.com/office/drawing/2014/main" id="{56D290B6-3ABA-44C7-ABDB-4084B838CD1F}"/>
              </a:ext>
            </a:extLst>
          </p:cNvPr>
          <p:cNvGraphicFramePr>
            <a:graphicFrameLocks noGrp="1"/>
          </p:cNvGraphicFramePr>
          <p:nvPr>
            <p:ph idx="1"/>
            <p:extLst>
              <p:ext uri="{D42A27DB-BD31-4B8C-83A1-F6EECF244321}">
                <p14:modId xmlns:p14="http://schemas.microsoft.com/office/powerpoint/2010/main" val="2077326143"/>
              </p:ext>
            </p:extLst>
          </p:nvPr>
        </p:nvGraphicFramePr>
        <p:xfrm>
          <a:off x="2126864" y="1533617"/>
          <a:ext cx="8007315" cy="4776724"/>
        </p:xfrm>
        <a:graphic>
          <a:graphicData uri="http://schemas.openxmlformats.org/drawingml/2006/table">
            <a:tbl>
              <a:tblPr firstRow="1" firstCol="1" bandRow="1"/>
              <a:tblGrid>
                <a:gridCol w="3840190">
                  <a:extLst>
                    <a:ext uri="{9D8B030D-6E8A-4147-A177-3AD203B41FA5}">
                      <a16:colId xmlns:a16="http://schemas.microsoft.com/office/drawing/2014/main" val="1357478251"/>
                    </a:ext>
                  </a:extLst>
                </a:gridCol>
                <a:gridCol w="4167125">
                  <a:extLst>
                    <a:ext uri="{9D8B030D-6E8A-4147-A177-3AD203B41FA5}">
                      <a16:colId xmlns:a16="http://schemas.microsoft.com/office/drawing/2014/main" val="1634118326"/>
                    </a:ext>
                  </a:extLst>
                </a:gridCol>
              </a:tblGrid>
              <a:tr h="1225217">
                <a:tc>
                  <a:txBody>
                    <a:bodyPr/>
                    <a:lstStyle/>
                    <a:p>
                      <a:pPr marL="0" marR="473710" indent="457200" algn="ctr">
                        <a:lnSpc>
                          <a:spcPct val="100000"/>
                        </a:lnSpc>
                        <a:spcBef>
                          <a:spcPts val="0"/>
                        </a:spcBef>
                        <a:spcAft>
                          <a:spcPts val="800"/>
                        </a:spcAft>
                      </a:pPr>
                      <a:r>
                        <a:rPr lang="en-AU" sz="1200" b="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PERSONAL CARE is responsive to and focused on the individual and:</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tabLst>
                          <a:tab pos="457200" algn="l"/>
                        </a:tabLst>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Identifies and respects individual needs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tabLst>
                          <a:tab pos="457200" algn="l"/>
                        </a:tabLst>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Is caring, empathic and supportive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tabLst>
                          <a:tab pos="457200" algn="l"/>
                        </a:tabLst>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Provides care as a partnership between consumers, carers and staff</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tabLst>
                          <a:tab pos="457200" algn="l"/>
                        </a:tabLst>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Ensures consumers are informed and understood</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tabLst>
                          <a:tab pos="457200" algn="l"/>
                        </a:tabLst>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Is culturally appropriate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tabLst>
                          <a:tab pos="457200" algn="l"/>
                        </a:tabLst>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Happens in a clean and comfortable environment</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003" marR="33003" marT="45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73710" indent="457200" algn="ctr">
                        <a:lnSpc>
                          <a:spcPct val="100000"/>
                        </a:lnSpc>
                        <a:spcBef>
                          <a:spcPts val="0"/>
                        </a:spcBef>
                        <a:spcAft>
                          <a:spcPts val="800"/>
                        </a:spcAft>
                      </a:pPr>
                      <a:r>
                        <a:rPr lang="en-AU" sz="1200" b="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CONNECTED CARE provides a smooth, integrated pathway and:</a:t>
                      </a:r>
                    </a:p>
                    <a:p>
                      <a:pPr marL="171450" marR="473710" lvl="0" indent="-171450" algn="l">
                        <a:lnSpc>
                          <a:spcPct val="100000"/>
                        </a:lnSpc>
                        <a:spcBef>
                          <a:spcPts val="0"/>
                        </a:spcBef>
                        <a:spcAft>
                          <a:spcPts val="0"/>
                        </a:spcAft>
                        <a:buFont typeface="Wingdings" panose="05000000000000000000" pitchFamily="2" charset="2"/>
                        <a:buChar char="§"/>
                        <a:tabLst>
                          <a:tab pos="457200" algn="l"/>
                        </a:tabLst>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Provides the easiest possible access to the care required</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tabLst>
                          <a:tab pos="457200" algn="l"/>
                        </a:tabLst>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Delivers care and services when required</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Is based on collaborative care planning and implementation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tabLst>
                          <a:tab pos="457200" algn="l"/>
                        </a:tabLst>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Strives for  a smooth, coordinated journey driven by shared understanding of care pathways between staff and consumers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tabLst>
                          <a:tab pos="457200" algn="l"/>
                        </a:tabLst>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Avoids ‘surprises’ for consumers and carers by keeping everyone on the same page</a:t>
                      </a:r>
                    </a:p>
                    <a:p>
                      <a:pPr marL="0" marR="473710" lvl="0" indent="0" algn="l">
                        <a:lnSpc>
                          <a:spcPct val="100000"/>
                        </a:lnSpc>
                        <a:spcBef>
                          <a:spcPts val="0"/>
                        </a:spcBef>
                        <a:spcAft>
                          <a:spcPts val="0"/>
                        </a:spcAft>
                        <a:buFont typeface="Symbol" panose="05050102010706020507" pitchFamily="18" charset="2"/>
                        <a:buNone/>
                        <a:tabLst>
                          <a:tab pos="457200" algn="l"/>
                        </a:tabLst>
                      </a:pPr>
                      <a:endParaRPr lang="en-US"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03" marR="33003" marT="45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517529"/>
                  </a:ext>
                </a:extLst>
              </a:tr>
              <a:tr h="2293100">
                <a:tc>
                  <a:txBody>
                    <a:bodyPr/>
                    <a:lstStyle/>
                    <a:p>
                      <a:pPr marL="0" marR="473710" lvl="0" indent="457200" algn="ctr">
                        <a:lnSpc>
                          <a:spcPct val="100000"/>
                        </a:lnSpc>
                        <a:spcBef>
                          <a:spcPts val="0"/>
                        </a:spcBef>
                        <a:spcAft>
                          <a:spcPts val="800"/>
                        </a:spcAft>
                      </a:pPr>
                      <a:r>
                        <a:rPr lang="en-AU" sz="1200" b="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EFFECTIVE CARE is the right care with the best possible results, achieved by:</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tabLst>
                          <a:tab pos="457200" algn="l"/>
                        </a:tabLst>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Correct diagnosis based on skilled assessment and the right tests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tabLst>
                          <a:tab pos="457200" algn="l"/>
                        </a:tabLst>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Competent, credentialed staff working within their scope of practice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tabLst>
                          <a:tab pos="457200" algn="l"/>
                        </a:tabLst>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The right care and treatment based on best available evidence; and senior staff knowledge and experience </a:t>
                      </a:r>
                    </a:p>
                    <a:p>
                      <a:pPr marL="171450" marR="473710" lvl="0" indent="-171450" algn="l">
                        <a:lnSpc>
                          <a:spcPct val="100000"/>
                        </a:lnSpc>
                        <a:spcBef>
                          <a:spcPts val="0"/>
                        </a:spcBef>
                        <a:spcAft>
                          <a:spcPts val="0"/>
                        </a:spcAft>
                        <a:buFont typeface="Wingdings" panose="05000000000000000000" pitchFamily="2" charset="2"/>
                        <a:buChar char="§"/>
                        <a:tabLst>
                          <a:tab pos="457200" algn="l"/>
                        </a:tabLst>
                      </a:pPr>
                      <a:r>
                        <a:rPr lang="en-US"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a:t>
                      </a: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are needs expertly met</a:t>
                      </a:r>
                    </a:p>
                    <a:p>
                      <a:pPr marL="171450" marR="473710" lvl="0" indent="-171450" algn="l">
                        <a:lnSpc>
                          <a:spcPct val="100000"/>
                        </a:lnSpc>
                        <a:spcBef>
                          <a:spcPts val="0"/>
                        </a:spcBef>
                        <a:spcAft>
                          <a:spcPts val="0"/>
                        </a:spcAft>
                        <a:buFont typeface="Wingdings" panose="05000000000000000000" pitchFamily="2" charset="2"/>
                        <a:buChar char="§"/>
                        <a:tabLst>
                          <a:tab pos="457200" algn="l"/>
                        </a:tabLst>
                      </a:pPr>
                      <a:r>
                        <a:rPr lang="en-US"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Eliminating unnecessary tests and treatment</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003" marR="33003" marT="45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73710" indent="457200" algn="ctr">
                        <a:lnSpc>
                          <a:spcPct val="100000"/>
                        </a:lnSpc>
                        <a:spcBef>
                          <a:spcPts val="0"/>
                        </a:spcBef>
                        <a:spcAft>
                          <a:spcPts val="800"/>
                        </a:spcAft>
                      </a:pPr>
                      <a:r>
                        <a:rPr lang="en-AU" sz="1200" b="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SAFE CARE keeps people free from harm such as:</a:t>
                      </a:r>
                    </a:p>
                    <a:p>
                      <a:pPr marL="171450" marR="473710" lvl="0" indent="-171450" algn="l">
                        <a:lnSpc>
                          <a:spcPct val="100000"/>
                        </a:lnSpc>
                        <a:spcBef>
                          <a:spcPts val="0"/>
                        </a:spcBef>
                        <a:spcAft>
                          <a:spcPts val="0"/>
                        </a:spcAft>
                        <a:buFont typeface="Wingdings" panose="05000000000000000000" pitchFamily="2" charset="2"/>
                        <a:buChar char="§"/>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Infection</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Falls and Pressure Injuries</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Medication errors</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Incorrectly identified or administered blood</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Incorrect consumer identification</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Wrong side or site surgery and retained instruments</a:t>
                      </a:r>
                    </a:p>
                    <a:p>
                      <a:pPr marL="171450" marR="473710" lvl="0" indent="-171450" algn="l">
                        <a:lnSpc>
                          <a:spcPct val="100000"/>
                        </a:lnSpc>
                        <a:spcBef>
                          <a:spcPts val="0"/>
                        </a:spcBef>
                        <a:spcAft>
                          <a:spcPts val="0"/>
                        </a:spcAft>
                        <a:buFont typeface="Wingdings" panose="05000000000000000000" pitchFamily="2" charset="2"/>
                        <a:buChar char="§"/>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Unidentified deterioration</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Psychological harm</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473710" lvl="0" indent="-171450" algn="l">
                        <a:lnSpc>
                          <a:spcPct val="100000"/>
                        </a:lnSpc>
                        <a:spcBef>
                          <a:spcPts val="0"/>
                        </a:spcBef>
                        <a:spcAft>
                          <a:spcPts val="0"/>
                        </a:spcAft>
                        <a:buFont typeface="Wingdings" panose="05000000000000000000" pitchFamily="2" charset="2"/>
                        <a:buChar char="§"/>
                      </a:pPr>
                      <a:r>
                        <a:rPr lang="en-AU"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Other harm risks associated with a person’s condition, circumstances and care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003" marR="33003" marT="45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99516"/>
                  </a:ext>
                </a:extLst>
              </a:tr>
            </a:tbl>
          </a:graphicData>
        </a:graphic>
      </p:graphicFrame>
    </p:spTree>
    <p:extLst>
      <p:ext uri="{BB962C8B-B14F-4D97-AF65-F5344CB8AC3E}">
        <p14:creationId xmlns:p14="http://schemas.microsoft.com/office/powerpoint/2010/main" val="384688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821D-9563-4C26-BBBE-48854361421C}"/>
              </a:ext>
            </a:extLst>
          </p:cNvPr>
          <p:cNvSpPr>
            <a:spLocks noGrp="1"/>
          </p:cNvSpPr>
          <p:nvPr>
            <p:ph type="title"/>
          </p:nvPr>
        </p:nvSpPr>
        <p:spPr>
          <a:xfrm>
            <a:off x="560765" y="365125"/>
            <a:ext cx="11437577" cy="1325563"/>
          </a:xfrm>
        </p:spPr>
        <p:txBody>
          <a:bodyPr/>
          <a:lstStyle/>
          <a:p>
            <a:r>
              <a:rPr lang="en-US" sz="3200" b="1" dirty="0"/>
              <a:t>APPENDIX 3:Strategic Quality System Framework Components</a:t>
            </a:r>
            <a:endParaRPr lang="en-AU" b="1" dirty="0"/>
          </a:p>
        </p:txBody>
      </p:sp>
      <p:graphicFrame>
        <p:nvGraphicFramePr>
          <p:cNvPr id="3" name="Table 2">
            <a:extLst>
              <a:ext uri="{FF2B5EF4-FFF2-40B4-BE49-F238E27FC236}">
                <a16:creationId xmlns:a16="http://schemas.microsoft.com/office/drawing/2014/main" id="{101A980F-A41D-426F-BB85-09C9CC234292}"/>
              </a:ext>
            </a:extLst>
          </p:cNvPr>
          <p:cNvGraphicFramePr>
            <a:graphicFrameLocks noGrp="1"/>
          </p:cNvGraphicFramePr>
          <p:nvPr>
            <p:extLst>
              <p:ext uri="{D42A27DB-BD31-4B8C-83A1-F6EECF244321}">
                <p14:modId xmlns:p14="http://schemas.microsoft.com/office/powerpoint/2010/main" val="1794556105"/>
              </p:ext>
            </p:extLst>
          </p:nvPr>
        </p:nvGraphicFramePr>
        <p:xfrm>
          <a:off x="1232672" y="2070385"/>
          <a:ext cx="9553206" cy="3418840"/>
        </p:xfrm>
        <a:graphic>
          <a:graphicData uri="http://schemas.openxmlformats.org/drawingml/2006/table">
            <a:tbl>
              <a:tblPr firstRow="1" bandRow="1">
                <a:tableStyleId>{7E9639D4-E3E2-4D34-9284-5A2195B3D0D7}</a:tableStyleId>
              </a:tblPr>
              <a:tblGrid>
                <a:gridCol w="4776603">
                  <a:extLst>
                    <a:ext uri="{9D8B030D-6E8A-4147-A177-3AD203B41FA5}">
                      <a16:colId xmlns:a16="http://schemas.microsoft.com/office/drawing/2014/main" val="3116799267"/>
                    </a:ext>
                  </a:extLst>
                </a:gridCol>
                <a:gridCol w="4776603">
                  <a:extLst>
                    <a:ext uri="{9D8B030D-6E8A-4147-A177-3AD203B41FA5}">
                      <a16:colId xmlns:a16="http://schemas.microsoft.com/office/drawing/2014/main" val="3688534212"/>
                    </a:ext>
                  </a:extLst>
                </a:gridCol>
              </a:tblGrid>
              <a:tr h="370840">
                <a:tc>
                  <a:txBody>
                    <a:bodyPr/>
                    <a:lstStyle/>
                    <a:p>
                      <a:r>
                        <a:rPr lang="en-US" sz="1400" dirty="0"/>
                        <a:t>An effective  and strategic quality system comprises:</a:t>
                      </a:r>
                      <a:endParaRPr lang="en-AU" sz="1400" dirty="0"/>
                    </a:p>
                  </a:txBody>
                  <a:tcPr/>
                </a:tc>
                <a:tc>
                  <a:txBody>
                    <a:bodyPr/>
                    <a:lstStyle/>
                    <a:p>
                      <a:r>
                        <a:rPr lang="en-US" sz="1400" dirty="0"/>
                        <a:t>Components</a:t>
                      </a:r>
                      <a:endParaRPr lang="en-AU" sz="1400" dirty="0"/>
                    </a:p>
                  </a:txBody>
                  <a:tcPr/>
                </a:tc>
                <a:extLst>
                  <a:ext uri="{0D108BD9-81ED-4DB2-BD59-A6C34878D82A}">
                    <a16:rowId xmlns:a16="http://schemas.microsoft.com/office/drawing/2014/main" val="4215645302"/>
                  </a:ext>
                </a:extLst>
              </a:tr>
              <a:tr h="370840">
                <a:tc>
                  <a:txBody>
                    <a:bodyPr/>
                    <a:lstStyle/>
                    <a:p>
                      <a:r>
                        <a:rPr lang="en-US" sz="1400" dirty="0"/>
                        <a:t>A clear </a:t>
                      </a:r>
                      <a:r>
                        <a:rPr lang="en-US" sz="1400" b="1" dirty="0"/>
                        <a:t>PURPOSE</a:t>
                      </a:r>
                      <a:r>
                        <a:rPr lang="en-US" sz="1400" dirty="0"/>
                        <a:t> that paints a rich picture of the quality of care you want to provide and be known for (Great Care)</a:t>
                      </a:r>
                      <a:endParaRPr lang="en-AU" sz="1400" dirty="0"/>
                    </a:p>
                  </a:txBody>
                  <a:tcPr/>
                </a:tc>
                <a:tc>
                  <a:txBody>
                    <a:bodyPr/>
                    <a:lstStyle/>
                    <a:p>
                      <a:pPr marL="0" indent="0">
                        <a:buFont typeface="Arial" panose="020B0604020202020204" pitchFamily="34" charset="0"/>
                        <a:buNone/>
                      </a:pPr>
                      <a:r>
                        <a:rPr lang="en-US" sz="1400" dirty="0"/>
                        <a:t>Key goals for the care to be provided to every consumer:</a:t>
                      </a:r>
                    </a:p>
                    <a:p>
                      <a:pPr marL="285750" indent="-285750">
                        <a:buFont typeface="Arial" panose="020B0604020202020204" pitchFamily="34" charset="0"/>
                        <a:buChar char="•"/>
                      </a:pPr>
                      <a:r>
                        <a:rPr lang="en-US" sz="1400" dirty="0"/>
                        <a:t>Personal</a:t>
                      </a:r>
                    </a:p>
                    <a:p>
                      <a:pPr marL="285750" indent="-285750">
                        <a:buFont typeface="Arial" panose="020B0604020202020204" pitchFamily="34" charset="0"/>
                        <a:buChar char="•"/>
                      </a:pPr>
                      <a:r>
                        <a:rPr lang="en-US" sz="1400" dirty="0"/>
                        <a:t>Effective</a:t>
                      </a:r>
                    </a:p>
                    <a:p>
                      <a:pPr marL="285750" indent="-285750">
                        <a:buFont typeface="Arial" panose="020B0604020202020204" pitchFamily="34" charset="0"/>
                        <a:buChar char="•"/>
                      </a:pPr>
                      <a:r>
                        <a:rPr lang="en-US" sz="1400" dirty="0"/>
                        <a:t>Connected</a:t>
                      </a:r>
                    </a:p>
                    <a:p>
                      <a:pPr marL="285750" indent="-285750">
                        <a:buFont typeface="Arial" panose="020B0604020202020204" pitchFamily="34" charset="0"/>
                        <a:buChar char="•"/>
                      </a:pPr>
                      <a:r>
                        <a:rPr lang="en-US" sz="1400" dirty="0"/>
                        <a:t>Safe</a:t>
                      </a:r>
                    </a:p>
                  </a:txBody>
                  <a:tcPr/>
                </a:tc>
                <a:extLst>
                  <a:ext uri="{0D108BD9-81ED-4DB2-BD59-A6C34878D82A}">
                    <a16:rowId xmlns:a16="http://schemas.microsoft.com/office/drawing/2014/main" val="552326256"/>
                  </a:ext>
                </a:extLst>
              </a:tr>
              <a:tr h="370840">
                <a:tc>
                  <a:txBody>
                    <a:bodyPr/>
                    <a:lstStyle/>
                    <a:p>
                      <a:r>
                        <a:rPr lang="en-US" sz="1400" b="1" dirty="0"/>
                        <a:t>PEOPLE </a:t>
                      </a:r>
                      <a:r>
                        <a:rPr lang="en-US" sz="1400" dirty="0"/>
                        <a:t> with clear roles in providing Great Care</a:t>
                      </a:r>
                      <a:endParaRPr lang="en-AU" sz="1400" dirty="0"/>
                    </a:p>
                  </a:txBody>
                  <a:tcPr/>
                </a:tc>
                <a:tc>
                  <a:txBody>
                    <a:bodyPr/>
                    <a:lstStyle/>
                    <a:p>
                      <a:r>
                        <a:rPr lang="en-US" sz="1400" dirty="0"/>
                        <a:t>Specific descriptions of the contribution everyone makes regardless of where they sit in the organisation</a:t>
                      </a:r>
                      <a:endParaRPr lang="en-AU" sz="1400" dirty="0"/>
                    </a:p>
                  </a:txBody>
                  <a:tcPr/>
                </a:tc>
                <a:extLst>
                  <a:ext uri="{0D108BD9-81ED-4DB2-BD59-A6C34878D82A}">
                    <a16:rowId xmlns:a16="http://schemas.microsoft.com/office/drawing/2014/main" val="3400131778"/>
                  </a:ext>
                </a:extLst>
              </a:tr>
              <a:tr h="370840">
                <a:tc>
                  <a:txBody>
                    <a:bodyPr/>
                    <a:lstStyle/>
                    <a:p>
                      <a:r>
                        <a:rPr lang="en-US" sz="1400" b="1" dirty="0"/>
                        <a:t>PILLARS OF GOVERNANCE and SYSTEMS </a:t>
                      </a:r>
                      <a:r>
                        <a:rPr lang="en-US" sz="1400" dirty="0"/>
                        <a:t>that support the people to fulfil their roles</a:t>
                      </a:r>
                      <a:endParaRPr lang="en-AU" sz="1400" dirty="0"/>
                    </a:p>
                  </a:txBody>
                  <a:tcPr/>
                </a:tc>
                <a:tc>
                  <a:txBody>
                    <a:bodyPr/>
                    <a:lstStyle/>
                    <a:p>
                      <a:r>
                        <a:rPr lang="en-US" sz="1400" dirty="0"/>
                        <a:t>Governance and systems that actively support the people to create great care:</a:t>
                      </a:r>
                    </a:p>
                    <a:p>
                      <a:pPr marL="171450" indent="-171450">
                        <a:buFont typeface="Arial" panose="020B0604020202020204" pitchFamily="34" charset="0"/>
                        <a:buChar char="•"/>
                      </a:pPr>
                      <a:r>
                        <a:rPr lang="en-US" sz="1400" dirty="0"/>
                        <a:t>Leadership and Culture</a:t>
                      </a:r>
                    </a:p>
                    <a:p>
                      <a:pPr marL="171450" indent="-171450">
                        <a:buFont typeface="Arial" panose="020B0604020202020204" pitchFamily="34" charset="0"/>
                        <a:buChar char="•"/>
                      </a:pPr>
                      <a:r>
                        <a:rPr lang="en-US" sz="1400" dirty="0"/>
                        <a:t>Consumer Partnerships</a:t>
                      </a:r>
                    </a:p>
                    <a:p>
                      <a:pPr marL="171450" indent="-171450">
                        <a:buFont typeface="Arial" panose="020B0604020202020204" pitchFamily="34" charset="0"/>
                        <a:buChar char="•"/>
                      </a:pPr>
                      <a:r>
                        <a:rPr lang="en-US" sz="1400" dirty="0"/>
                        <a:t>Positive People and Practice</a:t>
                      </a:r>
                    </a:p>
                    <a:p>
                      <a:pPr marL="171450" indent="-171450">
                        <a:buFont typeface="Arial" panose="020B0604020202020204" pitchFamily="34" charset="0"/>
                        <a:buChar char="•"/>
                      </a:pPr>
                      <a:r>
                        <a:rPr lang="en-US" sz="1400" dirty="0"/>
                        <a:t>Pursuing High Performance</a:t>
                      </a:r>
                      <a:endParaRPr lang="en-AU" sz="1400" dirty="0"/>
                    </a:p>
                  </a:txBody>
                  <a:tcPr/>
                </a:tc>
                <a:extLst>
                  <a:ext uri="{0D108BD9-81ED-4DB2-BD59-A6C34878D82A}">
                    <a16:rowId xmlns:a16="http://schemas.microsoft.com/office/drawing/2014/main" val="594590479"/>
                  </a:ext>
                </a:extLst>
              </a:tr>
            </a:tbl>
          </a:graphicData>
        </a:graphic>
      </p:graphicFrame>
    </p:spTree>
    <p:extLst>
      <p:ext uri="{BB962C8B-B14F-4D97-AF65-F5344CB8AC3E}">
        <p14:creationId xmlns:p14="http://schemas.microsoft.com/office/powerpoint/2010/main" val="391628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BD80-6477-49BE-85A7-0EAB2C42B4E8}"/>
              </a:ext>
            </a:extLst>
          </p:cNvPr>
          <p:cNvSpPr>
            <a:spLocks noGrp="1"/>
          </p:cNvSpPr>
          <p:nvPr>
            <p:ph type="title"/>
          </p:nvPr>
        </p:nvSpPr>
        <p:spPr>
          <a:xfrm>
            <a:off x="2500707" y="314605"/>
            <a:ext cx="9226936" cy="1325563"/>
          </a:xfrm>
        </p:spPr>
        <p:txBody>
          <a:bodyPr>
            <a:normAutofit/>
          </a:bodyPr>
          <a:lstStyle/>
          <a:p>
            <a:r>
              <a:rPr lang="en-US" sz="3600" b="1" dirty="0"/>
              <a:t>APPENDIX 4</a:t>
            </a:r>
            <a:r>
              <a:rPr lang="en-US" sz="3600" b="1"/>
              <a:t>: TIPS FOR LEADING </a:t>
            </a:r>
            <a:r>
              <a:rPr lang="en-US" sz="3600" b="1" dirty="0"/>
              <a:t>GREAT CARE</a:t>
            </a:r>
            <a:endParaRPr lang="en-AU" sz="3600" b="1" dirty="0"/>
          </a:p>
        </p:txBody>
      </p:sp>
      <p:sp>
        <p:nvSpPr>
          <p:cNvPr id="3" name="Content Placeholder 2">
            <a:extLst>
              <a:ext uri="{FF2B5EF4-FFF2-40B4-BE49-F238E27FC236}">
                <a16:creationId xmlns:a16="http://schemas.microsoft.com/office/drawing/2014/main" id="{B6E02BBB-10F5-4CCB-A1CE-232BAB8118DB}"/>
              </a:ext>
            </a:extLst>
          </p:cNvPr>
          <p:cNvSpPr>
            <a:spLocks noGrp="1"/>
          </p:cNvSpPr>
          <p:nvPr>
            <p:ph idx="1"/>
          </p:nvPr>
        </p:nvSpPr>
        <p:spPr/>
        <p:txBody>
          <a:bodyPr>
            <a:normAutofit fontScale="47500" lnSpcReduction="20000"/>
          </a:bodyPr>
          <a:lstStyle/>
          <a:p>
            <a:pPr marL="0" indent="0">
              <a:buNone/>
            </a:pPr>
            <a:r>
              <a:rPr lang="en-US" b="1" dirty="0"/>
              <a:t>1. Start Where You Really Are</a:t>
            </a:r>
            <a:r>
              <a:rPr lang="en-US" dirty="0"/>
              <a:t> – not where you’d like to be.  Confront the brutal facts of the situation you find yourself in.  Admit vulnerability and that you don’t have all the answers, because no-one does.  Don’t sugar coat mediocrity, but don’t dwell on it either.  Get the real picture, develop the plan for improvement, and move, move, move.</a:t>
            </a:r>
            <a:endParaRPr lang="en-AU" dirty="0"/>
          </a:p>
          <a:p>
            <a:pPr marL="0" indent="0">
              <a:buNone/>
            </a:pPr>
            <a:r>
              <a:rPr lang="en-US" b="1" dirty="0"/>
              <a:t>2. Then – Start Where They Are. </a:t>
            </a:r>
            <a:r>
              <a:rPr lang="en-US" dirty="0"/>
              <a:t> Work with the people who need to change to achieve great care,  to define what that means to them, and how it would look and feel every day.  Make the case for change based on how the current situation affects everyone.  Remember that information drives understanding but feeling drive action.  Don’t rely only on data to make the case for change.  Give it a human face. </a:t>
            </a:r>
            <a:endParaRPr lang="en-AU" dirty="0"/>
          </a:p>
          <a:p>
            <a:pPr marL="0" indent="0">
              <a:buNone/>
            </a:pPr>
            <a:r>
              <a:rPr lang="en-US" b="1" dirty="0"/>
              <a:t>3. Develop a set of shared, non-negotiable goals for greatness.</a:t>
            </a:r>
            <a:r>
              <a:rPr lang="en-US" dirty="0"/>
              <a:t>  From these conversations, develop a set of clear great care goals and map out a simple plan for achieving them.  Don’t over-engineer it – simplify it until everyone involved can discuss the goals and how they are to be achieved in their own way.  Make achieving it part of the social fabric or the organisation, as well as part of the systems and governance. Understand that the plan may change as circumstances change, but the goals do not. Learn from wins and losses, adjust strategies as necessary, and move on.</a:t>
            </a:r>
          </a:p>
          <a:p>
            <a:pPr marL="0" indent="0">
              <a:buNone/>
            </a:pPr>
            <a:r>
              <a:rPr lang="en-US" dirty="0"/>
              <a:t> </a:t>
            </a:r>
            <a:r>
              <a:rPr lang="en-US" b="1" dirty="0"/>
              <a:t>4. Embrace the hard yards together.</a:t>
            </a:r>
            <a:r>
              <a:rPr lang="en-US" dirty="0"/>
              <a:t> Be honest about what it will take to get from where you are to where you want to go and the barriers you’ll confront.  People support what they help to create, so seek input and advice from everyone involved about how to get things moving in the right direction. Work together through the challenges to make it happen. Greatness is won in the tough times! Learn, take a breath and keep going.</a:t>
            </a:r>
            <a:endParaRPr lang="en-AU" dirty="0"/>
          </a:p>
          <a:p>
            <a:pPr marL="0" indent="0">
              <a:buNone/>
            </a:pPr>
            <a:r>
              <a:rPr lang="en-US" b="1" dirty="0"/>
              <a:t>5. Make it as easy as possible to win.</a:t>
            </a:r>
            <a:r>
              <a:rPr lang="en-US" dirty="0"/>
              <a:t> Make sure everyone understands their own, specific, unique role in achieving the goals and can use their strengths and talents to progress the plan. Learn from success stories as much as from problems. Provide support, guidance and resources to make achieving the goals business as usual.  Remove barriers so that it’s as easy as possible for people to do the right thing.  Then hold each other to account for doing the right thing.</a:t>
            </a:r>
            <a:endParaRPr lang="en-AU" dirty="0"/>
          </a:p>
          <a:p>
            <a:pPr marL="0" indent="0">
              <a:buNone/>
            </a:pPr>
            <a:r>
              <a:rPr lang="en-US" b="1" dirty="0"/>
              <a:t>6. Model the behaviour you want to see in the team.</a:t>
            </a:r>
            <a:r>
              <a:rPr lang="en-US" dirty="0"/>
              <a:t>  Leaders – lead!  Be the goals and values on two legs.  Get amongst it.  Guide the process, pick the team up when things don’t go to plan, and celebrate when they do. You don’t have to be sombre to be serious. Make sure your team has some serious fun as well as hard work.  And get some support for yourselves - leadership is a challenge. Take your role seriously – and enjoy every minute.</a:t>
            </a:r>
            <a:endParaRPr lang="en-AU" dirty="0"/>
          </a:p>
          <a:p>
            <a:pPr marL="0" indent="0">
              <a:buNone/>
            </a:pPr>
            <a:endParaRPr lang="en-AU" dirty="0"/>
          </a:p>
        </p:txBody>
      </p:sp>
    </p:spTree>
    <p:extLst>
      <p:ext uri="{BB962C8B-B14F-4D97-AF65-F5344CB8AC3E}">
        <p14:creationId xmlns:p14="http://schemas.microsoft.com/office/powerpoint/2010/main" val="146635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A46C9-E1DA-4B61-8CF7-F1CA17FAB302}"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Table 4"/>
          <p:cNvGraphicFramePr>
            <a:graphicFrameLocks noGrp="1"/>
          </p:cNvGraphicFramePr>
          <p:nvPr>
            <p:extLst/>
          </p:nvPr>
        </p:nvGraphicFramePr>
        <p:xfrm>
          <a:off x="1000285" y="1950736"/>
          <a:ext cx="5027012" cy="4603290"/>
        </p:xfrm>
        <a:graphic>
          <a:graphicData uri="http://schemas.openxmlformats.org/drawingml/2006/table">
            <a:tbl>
              <a:tblPr firstRow="1" bandRow="1">
                <a:tableStyleId>{5940675A-B579-460E-94D1-54222C63F5DA}</a:tableStyleId>
              </a:tblPr>
              <a:tblGrid>
                <a:gridCol w="5027012">
                  <a:extLst>
                    <a:ext uri="{9D8B030D-6E8A-4147-A177-3AD203B41FA5}">
                      <a16:colId xmlns:a16="http://schemas.microsoft.com/office/drawing/2014/main" val="1275128903"/>
                    </a:ext>
                  </a:extLst>
                </a:gridCol>
              </a:tblGrid>
              <a:tr h="511480">
                <a:tc>
                  <a:txBody>
                    <a:bodyPr/>
                    <a:lstStyle/>
                    <a:p>
                      <a:r>
                        <a:rPr lang="en-US" sz="1200" dirty="0"/>
                        <a:t>We’re us – so we must be good!</a:t>
                      </a:r>
                      <a:endParaRPr lang="en-AU" sz="1200" dirty="0"/>
                    </a:p>
                  </a:txBody>
                  <a:tcPr/>
                </a:tc>
                <a:extLst>
                  <a:ext uri="{0D108BD9-81ED-4DB2-BD59-A6C34878D82A}">
                    <a16:rowId xmlns:a16="http://schemas.microsoft.com/office/drawing/2014/main" val="1196403618"/>
                  </a:ext>
                </a:extLst>
              </a:tr>
              <a:tr h="511480">
                <a:tc>
                  <a:txBody>
                    <a:bodyPr/>
                    <a:lstStyle/>
                    <a:p>
                      <a:r>
                        <a:rPr lang="en-US" sz="1200" dirty="0"/>
                        <a:t>Everyone here knows what good care is and is out there trying hard to achieve it</a:t>
                      </a:r>
                      <a:endParaRPr lang="en-AU" sz="1200" dirty="0"/>
                    </a:p>
                  </a:txBody>
                  <a:tcPr/>
                </a:tc>
                <a:extLst>
                  <a:ext uri="{0D108BD9-81ED-4DB2-BD59-A6C34878D82A}">
                    <a16:rowId xmlns:a16="http://schemas.microsoft.com/office/drawing/2014/main" val="54233051"/>
                  </a:ext>
                </a:extLst>
              </a:tr>
              <a:tr h="670775">
                <a:tc>
                  <a:txBody>
                    <a:bodyPr/>
                    <a:lstStyle/>
                    <a:p>
                      <a:endParaRPr lang="en-US" sz="1200" dirty="0"/>
                    </a:p>
                    <a:p>
                      <a:r>
                        <a:rPr lang="en-US" sz="1200" dirty="0"/>
                        <a:t>Our consumers love us and would tell us if they were unhappy</a:t>
                      </a:r>
                    </a:p>
                    <a:p>
                      <a:endParaRPr lang="en-US" sz="1200" dirty="0"/>
                    </a:p>
                  </a:txBody>
                  <a:tcPr/>
                </a:tc>
                <a:extLst>
                  <a:ext uri="{0D108BD9-81ED-4DB2-BD59-A6C34878D82A}">
                    <a16:rowId xmlns:a16="http://schemas.microsoft.com/office/drawing/2014/main" val="3964348512"/>
                  </a:ext>
                </a:extLst>
              </a:tr>
              <a:tr h="514541">
                <a:tc>
                  <a:txBody>
                    <a:bodyPr/>
                    <a:lstStyle/>
                    <a:p>
                      <a:r>
                        <a:rPr lang="en-US" sz="1200" dirty="0"/>
                        <a:t>I’m sure our staff always do the right thing and provide the best care</a:t>
                      </a:r>
                      <a:endParaRPr lang="en-AU" sz="1200" dirty="0"/>
                    </a:p>
                  </a:txBody>
                  <a:tcPr/>
                </a:tc>
                <a:extLst>
                  <a:ext uri="{0D108BD9-81ED-4DB2-BD59-A6C34878D82A}">
                    <a16:rowId xmlns:a16="http://schemas.microsoft.com/office/drawing/2014/main" val="3542047226"/>
                  </a:ext>
                </a:extLst>
              </a:tr>
              <a:tr h="511480">
                <a:tc>
                  <a:txBody>
                    <a:bodyPr/>
                    <a:lstStyle/>
                    <a:p>
                      <a:r>
                        <a:rPr lang="en-US" sz="1200" dirty="0"/>
                        <a:t>We have all the quality governance systems  in place we are required to have </a:t>
                      </a:r>
                      <a:endParaRPr lang="en-AU" sz="1200" dirty="0"/>
                    </a:p>
                  </a:txBody>
                  <a:tcPr/>
                </a:tc>
                <a:extLst>
                  <a:ext uri="{0D108BD9-81ED-4DB2-BD59-A6C34878D82A}">
                    <a16:rowId xmlns:a16="http://schemas.microsoft.com/office/drawing/2014/main" val="233239755"/>
                  </a:ext>
                </a:extLst>
              </a:tr>
              <a:tr h="511480">
                <a:tc>
                  <a:txBody>
                    <a:bodyPr/>
                    <a:lstStyle/>
                    <a:p>
                      <a:r>
                        <a:rPr lang="en-US" sz="1200" dirty="0"/>
                        <a:t>We’re on top of our risks</a:t>
                      </a:r>
                      <a:endParaRPr lang="en-AU" sz="1200" dirty="0"/>
                    </a:p>
                  </a:txBody>
                  <a:tcPr/>
                </a:tc>
                <a:extLst>
                  <a:ext uri="{0D108BD9-81ED-4DB2-BD59-A6C34878D82A}">
                    <a16:rowId xmlns:a16="http://schemas.microsoft.com/office/drawing/2014/main" val="3922790279"/>
                  </a:ext>
                </a:extLst>
              </a:tr>
              <a:tr h="6860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We’re accredited – so we must provide high quality care</a:t>
                      </a:r>
                      <a:endParaRPr lang="en-AU" sz="1200" dirty="0"/>
                    </a:p>
                  </a:txBody>
                  <a:tcPr/>
                </a:tc>
                <a:extLst>
                  <a:ext uri="{0D108BD9-81ED-4DB2-BD59-A6C34878D82A}">
                    <a16:rowId xmlns:a16="http://schemas.microsoft.com/office/drawing/2014/main" val="3583001097"/>
                  </a:ext>
                </a:extLst>
              </a:tr>
              <a:tr h="6860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quality manager does a great job of looking after ‘quality’</a:t>
                      </a:r>
                      <a:endParaRPr lang="en-AU" sz="1200" dirty="0"/>
                    </a:p>
                  </a:txBody>
                  <a:tcPr/>
                </a:tc>
                <a:extLst>
                  <a:ext uri="{0D108BD9-81ED-4DB2-BD59-A6C34878D82A}">
                    <a16:rowId xmlns:a16="http://schemas.microsoft.com/office/drawing/2014/main" val="369913862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00533762"/>
              </p:ext>
            </p:extLst>
          </p:nvPr>
        </p:nvGraphicFramePr>
        <p:xfrm>
          <a:off x="1158878" y="1083322"/>
          <a:ext cx="4800395" cy="689750"/>
        </p:xfrm>
        <a:graphic>
          <a:graphicData uri="http://schemas.openxmlformats.org/drawingml/2006/table">
            <a:tbl>
              <a:tblPr firstRow="1" bandRow="1">
                <a:tableStyleId>{073A0DAA-6AF3-43AB-8588-CEC1D06C72B9}</a:tableStyleId>
              </a:tblPr>
              <a:tblGrid>
                <a:gridCol w="4800395">
                  <a:extLst>
                    <a:ext uri="{9D8B030D-6E8A-4147-A177-3AD203B41FA5}">
                      <a16:colId xmlns:a16="http://schemas.microsoft.com/office/drawing/2014/main" val="4006918487"/>
                    </a:ext>
                  </a:extLst>
                </a:gridCol>
              </a:tblGrid>
              <a:tr h="689750">
                <a:tc>
                  <a:txBody>
                    <a:bodyPr/>
                    <a:lstStyle/>
                    <a:p>
                      <a:r>
                        <a:rPr lang="en-US" dirty="0"/>
                        <a:t>PROVIDING</a:t>
                      </a:r>
                      <a:r>
                        <a:rPr lang="en-US" baseline="0" dirty="0"/>
                        <a:t> QUALITY CARE AND SERVICES IS EASY FOR US </a:t>
                      </a:r>
                      <a:r>
                        <a:rPr lang="en-US" dirty="0"/>
                        <a:t>Mindset</a:t>
                      </a:r>
                      <a:endParaRPr lang="en-AU" dirty="0"/>
                    </a:p>
                  </a:txBody>
                  <a:tcPr/>
                </a:tc>
                <a:extLst>
                  <a:ext uri="{0D108BD9-81ED-4DB2-BD59-A6C34878D82A}">
                    <a16:rowId xmlns:a16="http://schemas.microsoft.com/office/drawing/2014/main" val="4099242969"/>
                  </a:ext>
                </a:extLst>
              </a:tr>
            </a:tbl>
          </a:graphicData>
        </a:graphic>
      </p:graphicFrame>
      <p:pic>
        <p:nvPicPr>
          <p:cNvPr id="7" name="Graphic 6" descr="Close">
            <a:extLst>
              <a:ext uri="{FF2B5EF4-FFF2-40B4-BE49-F238E27FC236}">
                <a16:creationId xmlns:a16="http://schemas.microsoft.com/office/drawing/2014/main" id="{9E463B3D-EE63-424E-BC6A-9D045AB04E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454" y="1134279"/>
            <a:ext cx="914400" cy="914400"/>
          </a:xfrm>
          <a:prstGeom prst="rect">
            <a:avLst/>
          </a:prstGeom>
        </p:spPr>
      </p:pic>
      <p:pic>
        <p:nvPicPr>
          <p:cNvPr id="10" name="Graphic 9" descr="Checkmark">
            <a:extLst>
              <a:ext uri="{FF2B5EF4-FFF2-40B4-BE49-F238E27FC236}">
                <a16:creationId xmlns:a16="http://schemas.microsoft.com/office/drawing/2014/main" id="{E177A5B6-E2E5-4DD0-9A83-DDD24011B5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83926" y="1266994"/>
            <a:ext cx="914400" cy="914400"/>
          </a:xfrm>
          <a:prstGeom prst="rect">
            <a:avLst/>
          </a:prstGeom>
        </p:spPr>
      </p:pic>
      <p:graphicFrame>
        <p:nvGraphicFramePr>
          <p:cNvPr id="11" name="Table 10">
            <a:extLst>
              <a:ext uri="{FF2B5EF4-FFF2-40B4-BE49-F238E27FC236}">
                <a16:creationId xmlns:a16="http://schemas.microsoft.com/office/drawing/2014/main" id="{69AAA0A9-9BB3-4CDE-99EA-71BC5BE02BAC}"/>
              </a:ext>
            </a:extLst>
          </p:cNvPr>
          <p:cNvGraphicFramePr>
            <a:graphicFrameLocks noGrp="1"/>
          </p:cNvGraphicFramePr>
          <p:nvPr>
            <p:extLst/>
          </p:nvPr>
        </p:nvGraphicFramePr>
        <p:xfrm>
          <a:off x="6424893" y="1916320"/>
          <a:ext cx="4691943" cy="4677112"/>
        </p:xfrm>
        <a:graphic>
          <a:graphicData uri="http://schemas.openxmlformats.org/drawingml/2006/table">
            <a:tbl>
              <a:tblPr firstRow="1" bandRow="1">
                <a:tableStyleId>{5940675A-B579-460E-94D1-54222C63F5DA}</a:tableStyleId>
              </a:tblPr>
              <a:tblGrid>
                <a:gridCol w="4691943">
                  <a:extLst>
                    <a:ext uri="{9D8B030D-6E8A-4147-A177-3AD203B41FA5}">
                      <a16:colId xmlns:a16="http://schemas.microsoft.com/office/drawing/2014/main" val="1275128903"/>
                    </a:ext>
                  </a:extLst>
                </a:gridCol>
              </a:tblGrid>
              <a:tr h="508334">
                <a:tc>
                  <a:txBody>
                    <a:bodyPr/>
                    <a:lstStyle/>
                    <a:p>
                      <a:r>
                        <a:rPr lang="en-AU" sz="1200" dirty="0"/>
                        <a:t>All services face the same challenges in providing consistently high quality care - and anyone can go backwards</a:t>
                      </a:r>
                    </a:p>
                  </a:txBody>
                  <a:tcPr/>
                </a:tc>
                <a:extLst>
                  <a:ext uri="{0D108BD9-81ED-4DB2-BD59-A6C34878D82A}">
                    <a16:rowId xmlns:a16="http://schemas.microsoft.com/office/drawing/2014/main" val="1196403618"/>
                  </a:ext>
                </a:extLst>
              </a:tr>
              <a:tr h="508334">
                <a:tc>
                  <a:txBody>
                    <a:bodyPr/>
                    <a:lstStyle/>
                    <a:p>
                      <a:r>
                        <a:rPr lang="en-AU" sz="1200" dirty="0"/>
                        <a:t>‘High quality care and services’ must be clearly and simply defined so everyone has a common understanding of what we’re trying to achieve with every consumer</a:t>
                      </a:r>
                    </a:p>
                  </a:txBody>
                  <a:tcPr/>
                </a:tc>
                <a:extLst>
                  <a:ext uri="{0D108BD9-81ED-4DB2-BD59-A6C34878D82A}">
                    <a16:rowId xmlns:a16="http://schemas.microsoft.com/office/drawing/2014/main" val="54233051"/>
                  </a:ext>
                </a:extLst>
              </a:tr>
              <a:tr h="508334">
                <a:tc>
                  <a:txBody>
                    <a:bodyPr/>
                    <a:lstStyle/>
                    <a:p>
                      <a:r>
                        <a:rPr lang="en-AU" sz="1200" dirty="0"/>
                        <a:t>We know that our consumers may feel vulnerable when in our care and may find it hard to speak up</a:t>
                      </a:r>
                    </a:p>
                  </a:txBody>
                  <a:tcPr/>
                </a:tc>
                <a:extLst>
                  <a:ext uri="{0D108BD9-81ED-4DB2-BD59-A6C34878D82A}">
                    <a16:rowId xmlns:a16="http://schemas.microsoft.com/office/drawing/2014/main" val="3964348512"/>
                  </a:ext>
                </a:extLst>
              </a:tr>
              <a:tr h="6155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Our staff are busy, work under pressure and have good and bad days – and work with good and bad systems – so require ongoing training and active support to provide good care</a:t>
                      </a:r>
                    </a:p>
                  </a:txBody>
                  <a:tcPr/>
                </a:tc>
                <a:extLst>
                  <a:ext uri="{0D108BD9-81ED-4DB2-BD59-A6C34878D82A}">
                    <a16:rowId xmlns:a16="http://schemas.microsoft.com/office/drawing/2014/main" val="3542047226"/>
                  </a:ext>
                </a:extLst>
              </a:tr>
              <a:tr h="508334">
                <a:tc>
                  <a:txBody>
                    <a:bodyPr/>
                    <a:lstStyle/>
                    <a:p>
                      <a:r>
                        <a:rPr lang="en-AU" sz="1200" dirty="0"/>
                        <a:t>We must monitor and adjust our systems to ensure they effectively support the delivery of consistently good care</a:t>
                      </a:r>
                    </a:p>
                  </a:txBody>
                  <a:tcPr/>
                </a:tc>
                <a:extLst>
                  <a:ext uri="{0D108BD9-81ED-4DB2-BD59-A6C34878D82A}">
                    <a16:rowId xmlns:a16="http://schemas.microsoft.com/office/drawing/2014/main" val="233239755"/>
                  </a:ext>
                </a:extLst>
              </a:tr>
              <a:tr h="508334">
                <a:tc>
                  <a:txBody>
                    <a:bodyPr/>
                    <a:lstStyle/>
                    <a:p>
                      <a:r>
                        <a:rPr lang="en-AU" sz="1200" dirty="0"/>
                        <a:t>The risk situation is dynamic and changing and requires robust monitoring and management</a:t>
                      </a:r>
                    </a:p>
                  </a:txBody>
                  <a:tcPr/>
                </a:tc>
                <a:extLst>
                  <a:ext uri="{0D108BD9-81ED-4DB2-BD59-A6C34878D82A}">
                    <a16:rowId xmlns:a16="http://schemas.microsoft.com/office/drawing/2014/main" val="3922790279"/>
                  </a:ext>
                </a:extLst>
              </a:tr>
              <a:tr h="681808">
                <a:tc>
                  <a:txBody>
                    <a:bodyPr/>
                    <a:lstStyle/>
                    <a:p>
                      <a:r>
                        <a:rPr lang="en-AU" sz="1200" dirty="0"/>
                        <a:t>Accreditation  is a snapshot in time. What are the high performing services similar to ours doing with and for their consumers to go beyond compliance?</a:t>
                      </a:r>
                    </a:p>
                  </a:txBody>
                  <a:tcPr/>
                </a:tc>
                <a:extLst>
                  <a:ext uri="{0D108BD9-81ED-4DB2-BD59-A6C34878D82A}">
                    <a16:rowId xmlns:a16="http://schemas.microsoft.com/office/drawing/2014/main" val="3583001097"/>
                  </a:ext>
                </a:extLst>
              </a:tr>
              <a:tr h="6818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Every person in our organisation has a specific role in and responsibility for creating a quality consumer experience at point of care </a:t>
                      </a:r>
                    </a:p>
                  </a:txBody>
                  <a:tcPr/>
                </a:tc>
                <a:extLst>
                  <a:ext uri="{0D108BD9-81ED-4DB2-BD59-A6C34878D82A}">
                    <a16:rowId xmlns:a16="http://schemas.microsoft.com/office/drawing/2014/main" val="3699138623"/>
                  </a:ext>
                </a:extLst>
              </a:tr>
            </a:tbl>
          </a:graphicData>
        </a:graphic>
      </p:graphicFrame>
      <p:graphicFrame>
        <p:nvGraphicFramePr>
          <p:cNvPr id="13" name="Table 12">
            <a:extLst>
              <a:ext uri="{FF2B5EF4-FFF2-40B4-BE49-F238E27FC236}">
                <a16:creationId xmlns:a16="http://schemas.microsoft.com/office/drawing/2014/main" id="{F6057565-E7D0-457C-B81A-8D59657CAD62}"/>
              </a:ext>
            </a:extLst>
          </p:cNvPr>
          <p:cNvGraphicFramePr>
            <a:graphicFrameLocks noGrp="1"/>
          </p:cNvGraphicFramePr>
          <p:nvPr>
            <p:extLst>
              <p:ext uri="{D42A27DB-BD31-4B8C-83A1-F6EECF244321}">
                <p14:modId xmlns:p14="http://schemas.microsoft.com/office/powerpoint/2010/main" val="3268435736"/>
              </p:ext>
            </p:extLst>
          </p:nvPr>
        </p:nvGraphicFramePr>
        <p:xfrm>
          <a:off x="6424893" y="1094467"/>
          <a:ext cx="4642354" cy="691511"/>
        </p:xfrm>
        <a:graphic>
          <a:graphicData uri="http://schemas.openxmlformats.org/drawingml/2006/table">
            <a:tbl>
              <a:tblPr firstRow="1" bandRow="1">
                <a:tableStyleId>{073A0DAA-6AF3-43AB-8588-CEC1D06C72B9}</a:tableStyleId>
              </a:tblPr>
              <a:tblGrid>
                <a:gridCol w="4642354">
                  <a:extLst>
                    <a:ext uri="{9D8B030D-6E8A-4147-A177-3AD203B41FA5}">
                      <a16:colId xmlns:a16="http://schemas.microsoft.com/office/drawing/2014/main" val="1688202360"/>
                    </a:ext>
                  </a:extLst>
                </a:gridCol>
              </a:tblGrid>
              <a:tr h="691511">
                <a:tc>
                  <a:txBody>
                    <a:bodyPr/>
                    <a:lstStyle/>
                    <a:p>
                      <a:r>
                        <a:rPr lang="en-AU" sz="1600" dirty="0"/>
                        <a:t>PROVIDING QUALITY CARE AND SERVICES IS AN ONGOING CHALLENGE Mindset</a:t>
                      </a:r>
                    </a:p>
                  </a:txBody>
                  <a:tcPr/>
                </a:tc>
                <a:extLst>
                  <a:ext uri="{0D108BD9-81ED-4DB2-BD59-A6C34878D82A}">
                    <a16:rowId xmlns:a16="http://schemas.microsoft.com/office/drawing/2014/main" val="1405483632"/>
                  </a:ext>
                </a:extLst>
              </a:tr>
            </a:tbl>
          </a:graphicData>
        </a:graphic>
      </p:graphicFrame>
      <p:sp>
        <p:nvSpPr>
          <p:cNvPr id="4" name="Title 3">
            <a:extLst>
              <a:ext uri="{FF2B5EF4-FFF2-40B4-BE49-F238E27FC236}">
                <a16:creationId xmlns:a16="http://schemas.microsoft.com/office/drawing/2014/main" id="{D5FCD31C-B6D9-43A8-AAF3-F5E39433094D}"/>
              </a:ext>
            </a:extLst>
          </p:cNvPr>
          <p:cNvSpPr>
            <a:spLocks noGrp="1"/>
          </p:cNvSpPr>
          <p:nvPr>
            <p:ph type="title"/>
          </p:nvPr>
        </p:nvSpPr>
        <p:spPr>
          <a:xfrm>
            <a:off x="941658" y="229205"/>
            <a:ext cx="10018712" cy="727410"/>
          </a:xfrm>
        </p:spPr>
        <p:txBody>
          <a:bodyPr/>
          <a:lstStyle/>
          <a:p>
            <a:r>
              <a:rPr lang="en-US" dirty="0"/>
              <a:t>APPENDIX 5: QUALITY SUCCESS MINDSET</a:t>
            </a:r>
            <a:endParaRPr lang="en-AU" dirty="0"/>
          </a:p>
        </p:txBody>
      </p:sp>
    </p:spTree>
    <p:extLst>
      <p:ext uri="{BB962C8B-B14F-4D97-AF65-F5344CB8AC3E}">
        <p14:creationId xmlns:p14="http://schemas.microsoft.com/office/powerpoint/2010/main" val="97351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B473248-2054-4D54-BF69-64A52DE4A6A8}"/>
              </a:ext>
            </a:extLst>
          </p:cNvPr>
          <p:cNvGraphicFramePr/>
          <p:nvPr>
            <p:extLst>
              <p:ext uri="{D42A27DB-BD31-4B8C-83A1-F6EECF244321}">
                <p14:modId xmlns:p14="http://schemas.microsoft.com/office/powerpoint/2010/main" val="2890015405"/>
              </p:ext>
            </p:extLst>
          </p:nvPr>
        </p:nvGraphicFramePr>
        <p:xfrm>
          <a:off x="1192255" y="646648"/>
          <a:ext cx="10694945" cy="6092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F703A5A-8BFC-4F7C-AEDA-078C3008F8B4}"/>
              </a:ext>
            </a:extLst>
          </p:cNvPr>
          <p:cNvSpPr txBox="1"/>
          <p:nvPr/>
        </p:nvSpPr>
        <p:spPr>
          <a:xfrm flipH="1">
            <a:off x="3562453" y="118721"/>
            <a:ext cx="6187778" cy="369332"/>
          </a:xfrm>
          <a:prstGeom prst="rect">
            <a:avLst/>
          </a:prstGeom>
          <a:noFill/>
        </p:spPr>
        <p:txBody>
          <a:bodyPr wrap="square" rtlCol="0">
            <a:spAutoFit/>
          </a:bodyPr>
          <a:lstStyle/>
          <a:p>
            <a:r>
              <a:rPr lang="en-US" b="1" dirty="0"/>
              <a:t>APPENDIX 6 : TURBO CHANGE MODEL OVERVIEW</a:t>
            </a:r>
            <a:endParaRPr lang="en-AU" b="1" dirty="0"/>
          </a:p>
        </p:txBody>
      </p:sp>
    </p:spTree>
    <p:extLst>
      <p:ext uri="{BB962C8B-B14F-4D97-AF65-F5344CB8AC3E}">
        <p14:creationId xmlns:p14="http://schemas.microsoft.com/office/powerpoint/2010/main" val="94919466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Benetas Q System Maturity Review Report 2016" id="{7FD8FF16-3AAB-46AB-8AAA-BD965C5EA79D}" vid="{76403CB5-980D-4306-A7D6-54EE7002A34E}"/>
    </a:ext>
  </a:extLst>
</a:theme>
</file>

<file path=docProps/app.xml><?xml version="1.0" encoding="utf-8"?>
<Properties xmlns="http://schemas.openxmlformats.org/officeDocument/2006/extended-properties" xmlns:vt="http://schemas.openxmlformats.org/officeDocument/2006/docPropsVTypes">
  <TotalTime>589</TotalTime>
  <Words>1388</Words>
  <Application>Microsoft Office PowerPoint</Application>
  <PresentationFormat>Widescreen</PresentationFormat>
  <Paragraphs>85</Paragraphs>
  <Slides>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Calibri</vt:lpstr>
      <vt:lpstr>Calibri Light</vt:lpstr>
      <vt:lpstr>Symbol</vt:lpstr>
      <vt:lpstr>Tahoma</vt:lpstr>
      <vt:lpstr>Times New Roman</vt:lpstr>
      <vt:lpstr>Wingdings</vt:lpstr>
      <vt:lpstr>Office Theme</vt:lpstr>
      <vt:lpstr>Parallax</vt:lpstr>
      <vt:lpstr>APPENDIX 1: Strategic Quality System Model</vt:lpstr>
      <vt:lpstr>APPENDIX 2: Great Care Goals and Actions</vt:lpstr>
      <vt:lpstr>APPENDIX 3:Strategic Quality System Framework Components</vt:lpstr>
      <vt:lpstr>APPENDIX 4: TIPS FOR LEADING GREAT CARE</vt:lpstr>
      <vt:lpstr>APPENDIX 5: QUALITY SUCCESS MINDSET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Balding</dc:creator>
  <cp:lastModifiedBy>Cathy Balding</cp:lastModifiedBy>
  <cp:revision>86</cp:revision>
  <dcterms:created xsi:type="dcterms:W3CDTF">2018-07-10T04:05:17Z</dcterms:created>
  <dcterms:modified xsi:type="dcterms:W3CDTF">2018-09-22T19:38:22Z</dcterms:modified>
</cp:coreProperties>
</file>